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9" r:id="rId2"/>
    <p:sldId id="274" r:id="rId3"/>
    <p:sldId id="257" r:id="rId4"/>
    <p:sldId id="258" r:id="rId5"/>
    <p:sldId id="291" r:id="rId6"/>
    <p:sldId id="271" r:id="rId7"/>
    <p:sldId id="273" r:id="rId8"/>
    <p:sldId id="275" r:id="rId9"/>
    <p:sldId id="260" r:id="rId10"/>
    <p:sldId id="261" r:id="rId11"/>
    <p:sldId id="276" r:id="rId12"/>
    <p:sldId id="290" r:id="rId13"/>
    <p:sldId id="262" r:id="rId14"/>
    <p:sldId id="263" r:id="rId15"/>
    <p:sldId id="284" r:id="rId16"/>
    <p:sldId id="272" r:id="rId17"/>
    <p:sldId id="277" r:id="rId18"/>
    <p:sldId id="304" r:id="rId19"/>
    <p:sldId id="285" r:id="rId20"/>
    <p:sldId id="297" r:id="rId21"/>
    <p:sldId id="293" r:id="rId22"/>
    <p:sldId id="280" r:id="rId23"/>
    <p:sldId id="294" r:id="rId24"/>
    <p:sldId id="295" r:id="rId25"/>
    <p:sldId id="296" r:id="rId26"/>
    <p:sldId id="286" r:id="rId27"/>
    <p:sldId id="301" r:id="rId28"/>
    <p:sldId id="279" r:id="rId29"/>
    <p:sldId id="265" r:id="rId30"/>
    <p:sldId id="282" r:id="rId31"/>
    <p:sldId id="289" r:id="rId32"/>
    <p:sldId id="300" r:id="rId33"/>
    <p:sldId id="299" r:id="rId34"/>
    <p:sldId id="266" r:id="rId35"/>
    <p:sldId id="267" r:id="rId36"/>
    <p:sldId id="302" r:id="rId37"/>
    <p:sldId id="281" r:id="rId38"/>
    <p:sldId id="292" r:id="rId39"/>
    <p:sldId id="268" r:id="rId40"/>
    <p:sldId id="287" r:id="rId41"/>
    <p:sldId id="303" r:id="rId42"/>
    <p:sldId id="28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8095D-137E-4B88-B80B-AF874089AE2E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2CC31-85E1-4CAA-900B-76CA0E3698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1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CC31-85E1-4CAA-900B-76CA0E3698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3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2CC31-85E1-4CAA-900B-76CA0E36981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78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9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3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1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2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3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8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41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5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6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97DC-C6BA-4147-A835-90D3657B77F7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805E4-3D90-4526-8A26-81AA352C3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дихальна система анатом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836712"/>
            <a:ext cx="5400600" cy="432048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(</a:t>
            </a:r>
            <a:r>
              <a:rPr lang="uk-UA" sz="3600" b="1" dirty="0" err="1" smtClean="0"/>
              <a:t>systema</a:t>
            </a:r>
            <a:r>
              <a:rPr lang="uk-UA" sz="3600" b="1" dirty="0" smtClean="0"/>
              <a:t> </a:t>
            </a:r>
            <a:r>
              <a:rPr lang="uk-UA" sz="3600" b="1" dirty="0" err="1" smtClean="0"/>
              <a:t>respiratorium</a:t>
            </a:r>
            <a:r>
              <a:rPr lang="uk-UA" sz="3600" b="1" dirty="0" smtClean="0"/>
              <a:t>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9310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mede.org/sait/content/Anatomija_stomat_sapin_2009/8_files/mb4_00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322"/>
            <a:ext cx="43204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0"/>
            <a:ext cx="471601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rgbClr val="000000"/>
                </a:solidFill>
              </a:rPr>
              <a:t>Хрящі та зв'язки гортані </a:t>
            </a:r>
            <a:r>
              <a:rPr lang="uk-UA" altLang="ru-RU" sz="3200" b="1" i="1" dirty="0">
                <a:solidFill>
                  <a:srgbClr val="000000"/>
                </a:solidFill>
              </a:rPr>
              <a:t>(</a:t>
            </a:r>
            <a:r>
              <a:rPr lang="uk-UA" altLang="ru-RU" sz="3200" b="1" i="1" dirty="0" smtClean="0">
                <a:solidFill>
                  <a:srgbClr val="000000"/>
                </a:solidFill>
              </a:rPr>
              <a:t>Вигляд </a:t>
            </a:r>
            <a:r>
              <a:rPr lang="uk-UA" sz="3200" b="1" i="1" dirty="0" smtClean="0"/>
              <a:t>ззаду</a:t>
            </a:r>
            <a:r>
              <a:rPr lang="uk-UA" altLang="ru-RU" sz="3200" b="1" i="1" dirty="0" smtClean="0">
                <a:solidFill>
                  <a:srgbClr val="000000"/>
                </a:solidFill>
              </a:rPr>
              <a:t>)</a:t>
            </a:r>
            <a:endParaRPr lang="uk-UA" altLang="ru-RU" sz="3200" b="1" i="1" dirty="0">
              <a:solidFill>
                <a:srgbClr val="000000"/>
              </a:solidFill>
            </a:endParaRPr>
          </a:p>
          <a:p>
            <a:r>
              <a:rPr lang="uk-UA" dirty="0" smtClean="0"/>
              <a:t>1 – </a:t>
            </a:r>
            <a:r>
              <a:rPr lang="uk-UA" dirty="0" err="1" smtClean="0"/>
              <a:t>щито-під'язикова</a:t>
            </a:r>
            <a:r>
              <a:rPr lang="uk-UA" dirty="0" smtClean="0"/>
              <a:t> мембрана, </a:t>
            </a:r>
          </a:p>
          <a:p>
            <a:r>
              <a:rPr lang="uk-UA" dirty="0" smtClean="0"/>
              <a:t>2 - латеральна </a:t>
            </a:r>
            <a:r>
              <a:rPr lang="uk-UA" dirty="0" err="1" smtClean="0"/>
              <a:t>щито-під'язикова</a:t>
            </a:r>
            <a:r>
              <a:rPr lang="uk-UA" dirty="0" smtClean="0"/>
              <a:t> зв'язка, </a:t>
            </a:r>
          </a:p>
          <a:p>
            <a:r>
              <a:rPr lang="uk-UA" dirty="0" smtClean="0"/>
              <a:t>3 - верхній ріг щитоподібного хряща, </a:t>
            </a:r>
          </a:p>
          <a:p>
            <a:r>
              <a:rPr lang="uk-UA" dirty="0" smtClean="0"/>
              <a:t>4 - права пластинка щитоподібного хряща, </a:t>
            </a:r>
          </a:p>
          <a:p>
            <a:r>
              <a:rPr lang="uk-UA" dirty="0" smtClean="0"/>
              <a:t>5 - </a:t>
            </a:r>
            <a:r>
              <a:rPr lang="uk-UA" dirty="0" err="1" smtClean="0"/>
              <a:t>щито-надгортанна</a:t>
            </a:r>
            <a:r>
              <a:rPr lang="uk-UA" dirty="0" smtClean="0"/>
              <a:t> зв'язка, </a:t>
            </a:r>
          </a:p>
          <a:p>
            <a:r>
              <a:rPr lang="uk-UA" dirty="0" smtClean="0"/>
              <a:t>6 - черпакуватий хрящ, </a:t>
            </a:r>
          </a:p>
          <a:p>
            <a:r>
              <a:rPr lang="uk-UA" dirty="0" smtClean="0"/>
              <a:t>7 - </a:t>
            </a:r>
            <a:r>
              <a:rPr lang="uk-UA" dirty="0" err="1" smtClean="0"/>
              <a:t>персне-черпакувата</a:t>
            </a:r>
            <a:r>
              <a:rPr lang="uk-UA" dirty="0" smtClean="0"/>
              <a:t> зв'язка, </a:t>
            </a:r>
          </a:p>
          <a:p>
            <a:r>
              <a:rPr lang="uk-UA" dirty="0" smtClean="0"/>
              <a:t>8 - задня </a:t>
            </a:r>
            <a:r>
              <a:rPr lang="uk-UA" dirty="0" err="1" smtClean="0"/>
              <a:t>ріжко-перстнеподібна</a:t>
            </a:r>
            <a:r>
              <a:rPr lang="uk-UA" dirty="0" smtClean="0"/>
              <a:t> зв'язка, </a:t>
            </a:r>
          </a:p>
          <a:p>
            <a:r>
              <a:rPr lang="uk-UA" dirty="0" smtClean="0"/>
              <a:t>9 - </a:t>
            </a:r>
            <a:r>
              <a:rPr lang="uk-UA" dirty="0" err="1" smtClean="0"/>
              <a:t>персне-щитоподібний</a:t>
            </a:r>
            <a:r>
              <a:rPr lang="uk-UA" dirty="0" smtClean="0"/>
              <a:t> суглоб, </a:t>
            </a:r>
          </a:p>
          <a:p>
            <a:r>
              <a:rPr lang="uk-UA" dirty="0" smtClean="0"/>
              <a:t>10 - латеральна </a:t>
            </a:r>
            <a:r>
              <a:rPr lang="uk-UA" dirty="0" err="1" smtClean="0"/>
              <a:t>ріжко-перснеподібна</a:t>
            </a:r>
            <a:r>
              <a:rPr lang="uk-UA" dirty="0" smtClean="0"/>
              <a:t> зв'язка, </a:t>
            </a:r>
          </a:p>
          <a:p>
            <a:r>
              <a:rPr lang="uk-UA" dirty="0" smtClean="0"/>
              <a:t>11 - перетинкова стінка трахеї, </a:t>
            </a:r>
          </a:p>
          <a:p>
            <a:r>
              <a:rPr lang="uk-UA" dirty="0" smtClean="0"/>
              <a:t>12 - пластинка перснеподібного хряща, </a:t>
            </a:r>
          </a:p>
          <a:p>
            <a:r>
              <a:rPr lang="uk-UA" dirty="0" smtClean="0"/>
              <a:t>13 - нижній ріг щитовидного хряща, </a:t>
            </a:r>
          </a:p>
          <a:p>
            <a:r>
              <a:rPr lang="uk-UA" dirty="0" smtClean="0"/>
              <a:t>14 - м'язовий відросток </a:t>
            </a:r>
            <a:r>
              <a:rPr lang="uk-UA" dirty="0" err="1" smtClean="0"/>
              <a:t>черпалоподібного</a:t>
            </a:r>
            <a:r>
              <a:rPr lang="uk-UA" dirty="0" smtClean="0"/>
              <a:t> хряща, </a:t>
            </a:r>
          </a:p>
          <a:p>
            <a:r>
              <a:rPr lang="uk-UA" dirty="0" smtClean="0"/>
              <a:t>15 - голосовий відросток </a:t>
            </a:r>
            <a:r>
              <a:rPr lang="uk-UA" dirty="0" err="1" smtClean="0"/>
              <a:t>черпалоподібного</a:t>
            </a:r>
            <a:r>
              <a:rPr lang="uk-UA" dirty="0" smtClean="0"/>
              <a:t> хряща, </a:t>
            </a:r>
          </a:p>
          <a:p>
            <a:r>
              <a:rPr lang="uk-UA" dirty="0" smtClean="0"/>
              <a:t>16 - </a:t>
            </a:r>
            <a:r>
              <a:rPr lang="uk-UA" dirty="0" err="1" smtClean="0"/>
              <a:t>ріжкуватий</a:t>
            </a:r>
            <a:r>
              <a:rPr lang="uk-UA" dirty="0" smtClean="0"/>
              <a:t> хрящ, </a:t>
            </a:r>
          </a:p>
          <a:p>
            <a:r>
              <a:rPr lang="uk-UA" dirty="0" smtClean="0"/>
              <a:t>17 - зерноподібний хрящ, </a:t>
            </a:r>
          </a:p>
          <a:p>
            <a:r>
              <a:rPr lang="uk-UA" dirty="0" smtClean="0"/>
              <a:t>18 - великий ріг під'язикової кістки, </a:t>
            </a:r>
          </a:p>
          <a:p>
            <a:r>
              <a:rPr lang="uk-UA" dirty="0" smtClean="0"/>
              <a:t>19 - надгортанник.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583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Рис. 198. Связки и хрящи гортани (вид сбоку):1 — надгортанный хрящ; 2 — щитоподъязычная связка; 3 — зерновидный хрящ; 4 — подъязычно-надгортанная связка;5 — срединная щитоподъязычная связка; 6 — щитовидный хрящ; 7 — гортанный выступ (кадык); 8 — перстнещитовидная связка;9 — перстневидный хрящ; 10 — перстнетрахеальная связка; 11 — дугообразные трахейные хрящи; 12 — кольцевые связки трах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7" y="332657"/>
            <a:ext cx="4484696" cy="617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764704"/>
            <a:ext cx="426831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rgbClr val="000000"/>
                </a:solidFill>
              </a:rPr>
              <a:t>Хрящі та зв'язки </a:t>
            </a:r>
            <a:r>
              <a:rPr lang="uk-UA" altLang="ru-RU" sz="3200" b="1" dirty="0" smtClean="0">
                <a:solidFill>
                  <a:srgbClr val="000000"/>
                </a:solidFill>
              </a:rPr>
              <a:t>гортані </a:t>
            </a:r>
            <a:r>
              <a:rPr lang="uk-UA" sz="3200" b="1" i="1" dirty="0" smtClean="0"/>
              <a:t>(Вигляд збоку)</a:t>
            </a:r>
          </a:p>
          <a:p>
            <a:endParaRPr lang="uk-UA" sz="1400" b="1" dirty="0" smtClean="0"/>
          </a:p>
          <a:p>
            <a:r>
              <a:rPr lang="uk-UA" dirty="0" smtClean="0"/>
              <a:t>1 - надгортанний хрящ; </a:t>
            </a:r>
          </a:p>
          <a:p>
            <a:r>
              <a:rPr lang="uk-UA" dirty="0" smtClean="0"/>
              <a:t>2 – </a:t>
            </a:r>
            <a:r>
              <a:rPr lang="uk-UA" dirty="0" err="1" smtClean="0"/>
              <a:t>щито-під'язична</a:t>
            </a:r>
            <a:r>
              <a:rPr lang="uk-UA" dirty="0" smtClean="0"/>
              <a:t> зв'язка; </a:t>
            </a:r>
          </a:p>
          <a:p>
            <a:r>
              <a:rPr lang="uk-UA" dirty="0" smtClean="0"/>
              <a:t>3 - зерноподібний хрящ; </a:t>
            </a:r>
          </a:p>
          <a:p>
            <a:r>
              <a:rPr lang="uk-UA" dirty="0" smtClean="0"/>
              <a:t>4 - під'язиково-надгортанна зв'язка; </a:t>
            </a:r>
          </a:p>
          <a:p>
            <a:r>
              <a:rPr lang="uk-UA" dirty="0" smtClean="0"/>
              <a:t>5 - серединна </a:t>
            </a:r>
            <a:r>
              <a:rPr lang="uk-UA" dirty="0" err="1" smtClean="0"/>
              <a:t>щито-під'язикова</a:t>
            </a:r>
            <a:r>
              <a:rPr lang="uk-UA" dirty="0" smtClean="0"/>
              <a:t> зв'язка; </a:t>
            </a:r>
          </a:p>
          <a:p>
            <a:r>
              <a:rPr lang="uk-UA" dirty="0" smtClean="0"/>
              <a:t>6 - щитоподібний хрящ; </a:t>
            </a:r>
          </a:p>
          <a:p>
            <a:r>
              <a:rPr lang="uk-UA" dirty="0" smtClean="0"/>
              <a:t>7 - гортанний виступ (кадик); </a:t>
            </a:r>
          </a:p>
          <a:p>
            <a:r>
              <a:rPr lang="uk-UA" dirty="0" smtClean="0"/>
              <a:t>8 – </a:t>
            </a:r>
            <a:r>
              <a:rPr lang="uk-UA" dirty="0" err="1" smtClean="0"/>
              <a:t>персне-щитоподібна</a:t>
            </a:r>
            <a:r>
              <a:rPr lang="uk-UA" dirty="0" smtClean="0"/>
              <a:t> зв'язка;</a:t>
            </a:r>
          </a:p>
          <a:p>
            <a:r>
              <a:rPr lang="uk-UA" dirty="0" smtClean="0"/>
              <a:t>9 - перснеподібний хрящ; </a:t>
            </a:r>
          </a:p>
          <a:p>
            <a:r>
              <a:rPr lang="uk-UA" dirty="0" smtClean="0"/>
              <a:t>10 – </a:t>
            </a:r>
            <a:r>
              <a:rPr lang="uk-UA" dirty="0" err="1" smtClean="0"/>
              <a:t>персне-трахеальна</a:t>
            </a:r>
            <a:r>
              <a:rPr lang="uk-UA" dirty="0" smtClean="0"/>
              <a:t> зв'язка; </a:t>
            </a:r>
          </a:p>
          <a:p>
            <a:r>
              <a:rPr lang="uk-UA" dirty="0" smtClean="0"/>
              <a:t>11 - дугоподібні трахейні хрящі;</a:t>
            </a:r>
          </a:p>
          <a:p>
            <a:r>
              <a:rPr lang="uk-UA" dirty="0" smtClean="0"/>
              <a:t>12 - кільцеві зв'язки трахеї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1114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Еластичний конус гортані</a:t>
            </a:r>
            <a:endParaRPr lang="ru-RU" b="1" dirty="0"/>
          </a:p>
        </p:txBody>
      </p:sp>
      <p:pic>
        <p:nvPicPr>
          <p:cNvPr id="1026" name="Picture 2" descr="http://vmede.org/sait/content/Anatomija_sapin_2/1_files/mb4_01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057775" cy="49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3182" y="1635330"/>
            <a:ext cx="325929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Голосові зв'язки і голосова щілина, вид зверху: </a:t>
            </a:r>
            <a:endParaRPr lang="en-US" u="sng" dirty="0" smtClean="0"/>
          </a:p>
          <a:p>
            <a:r>
              <a:rPr lang="uk-UA" dirty="0" smtClean="0"/>
              <a:t>1 - щитовидний хрящ; </a:t>
            </a:r>
            <a:endParaRPr lang="en-US" dirty="0" smtClean="0"/>
          </a:p>
          <a:p>
            <a:r>
              <a:rPr lang="uk-UA" dirty="0" smtClean="0"/>
              <a:t>2 - голосова щілина; </a:t>
            </a:r>
            <a:endParaRPr lang="en-US" dirty="0" smtClean="0"/>
          </a:p>
          <a:p>
            <a:r>
              <a:rPr lang="uk-UA" dirty="0" smtClean="0"/>
              <a:t>3 - голосовий відросток черпакуватого хряща; </a:t>
            </a:r>
          </a:p>
          <a:p>
            <a:r>
              <a:rPr lang="uk-UA" dirty="0" smtClean="0"/>
              <a:t>4 – голосова щілина; </a:t>
            </a:r>
          </a:p>
          <a:p>
            <a:r>
              <a:rPr lang="uk-UA" dirty="0" smtClean="0"/>
              <a:t>5 - м'язовий відросток черпакуватого хряща; </a:t>
            </a:r>
          </a:p>
          <a:p>
            <a:r>
              <a:rPr lang="uk-UA" dirty="0" smtClean="0"/>
              <a:t>6 - задня </a:t>
            </a:r>
            <a:r>
              <a:rPr lang="uk-UA" dirty="0" err="1" smtClean="0"/>
              <a:t>персне-черпакувата</a:t>
            </a:r>
            <a:r>
              <a:rPr lang="uk-UA" dirty="0" smtClean="0"/>
              <a:t> зв'язка; </a:t>
            </a:r>
          </a:p>
          <a:p>
            <a:r>
              <a:rPr lang="uk-UA" dirty="0" smtClean="0"/>
              <a:t>7 - верхній ріг щитовидного хряща; </a:t>
            </a:r>
          </a:p>
          <a:p>
            <a:r>
              <a:rPr lang="uk-UA" dirty="0" smtClean="0"/>
              <a:t>8 - </a:t>
            </a:r>
            <a:r>
              <a:rPr lang="uk-UA" dirty="0" err="1" smtClean="0"/>
              <a:t>ріжкуватий</a:t>
            </a:r>
            <a:r>
              <a:rPr lang="uk-UA" dirty="0" smtClean="0"/>
              <a:t> хрящ; </a:t>
            </a:r>
          </a:p>
          <a:p>
            <a:r>
              <a:rPr lang="uk-UA" dirty="0" smtClean="0"/>
              <a:t>9 - еластичний конус; </a:t>
            </a:r>
          </a:p>
          <a:p>
            <a:r>
              <a:rPr lang="uk-UA" dirty="0" smtClean="0"/>
              <a:t>10 - голосова зв'язка; </a:t>
            </a:r>
          </a:p>
          <a:p>
            <a:r>
              <a:rPr lang="uk-UA" dirty="0" smtClean="0"/>
              <a:t>11 - верхня щитовидна вирізка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906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mede.org/sait/content/Anatomija_stomat_sapin_2009/8_files/mb4_01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82453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932040" y="240612"/>
            <a:ext cx="4211960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uk-UA" altLang="ru-RU" sz="3200" b="1" dirty="0" smtClean="0">
                <a:solidFill>
                  <a:srgbClr val="000000"/>
                </a:solidFill>
              </a:rPr>
              <a:t>М'язи гортані </a:t>
            </a:r>
          </a:p>
          <a:p>
            <a:pPr lvl="0" eaLnBrk="0" hangingPunct="0"/>
            <a:r>
              <a:rPr lang="uk-UA" altLang="ru-RU" sz="2000" i="1" dirty="0" smtClean="0">
                <a:solidFill>
                  <a:srgbClr val="000000"/>
                </a:solidFill>
              </a:rPr>
              <a:t>(Вигляд ззаду)</a:t>
            </a:r>
          </a:p>
          <a:p>
            <a:pPr lvl="0" eaLnBrk="0" hangingPunct="0"/>
            <a:r>
              <a:rPr lang="uk-UA" altLang="ru-RU" sz="1600" b="1" i="1" dirty="0" smtClean="0">
                <a:solidFill>
                  <a:srgbClr val="000000"/>
                </a:solidFill>
              </a:rPr>
              <a:t>1 - надгортанно-черпакувата частина косого черпакуватого м'язу, </a:t>
            </a:r>
          </a:p>
          <a:p>
            <a:pPr lvl="0" eaLnBrk="0" hangingPunct="0"/>
            <a:r>
              <a:rPr lang="uk-UA" altLang="ru-RU" sz="1600" b="1" i="1" dirty="0" smtClean="0">
                <a:solidFill>
                  <a:srgbClr val="000000"/>
                </a:solidFill>
              </a:rPr>
              <a:t>2 - косі черпакуваті м'язи,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3 - права пластинка щитоподібного хряща,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4 - м'язовий відросток черпакуватого хряща, </a:t>
            </a:r>
          </a:p>
          <a:p>
            <a:pPr lvl="0" eaLnBrk="0" hangingPunct="0"/>
            <a:r>
              <a:rPr lang="uk-UA" altLang="ru-RU" sz="1600" b="1" i="1" dirty="0" smtClean="0">
                <a:solidFill>
                  <a:srgbClr val="000000"/>
                </a:solidFill>
              </a:rPr>
              <a:t>5 - </a:t>
            </a:r>
            <a:r>
              <a:rPr lang="uk-UA" altLang="ru-RU" sz="1600" b="1" i="1" dirty="0" err="1" smtClean="0">
                <a:solidFill>
                  <a:srgbClr val="000000"/>
                </a:solidFill>
              </a:rPr>
              <a:t>персне-щитоподібний</a:t>
            </a:r>
            <a:r>
              <a:rPr lang="uk-UA" altLang="ru-RU" sz="1600" b="1" i="1" dirty="0" smtClean="0">
                <a:solidFill>
                  <a:srgbClr val="000000"/>
                </a:solidFill>
              </a:rPr>
              <a:t> м'яз, </a:t>
            </a:r>
          </a:p>
          <a:p>
            <a:pPr lvl="0" eaLnBrk="0" hangingPunct="0"/>
            <a:r>
              <a:rPr lang="uk-UA" altLang="ru-RU" sz="1600" b="1" i="1" dirty="0" smtClean="0">
                <a:solidFill>
                  <a:srgbClr val="000000"/>
                </a:solidFill>
              </a:rPr>
              <a:t>6 - задній </a:t>
            </a:r>
            <a:r>
              <a:rPr lang="uk-UA" altLang="ru-RU" sz="1600" b="1" i="1" dirty="0" err="1" smtClean="0">
                <a:solidFill>
                  <a:srgbClr val="000000"/>
                </a:solidFill>
              </a:rPr>
              <a:t>персне-черпакуватий</a:t>
            </a:r>
            <a:r>
              <a:rPr lang="uk-UA" altLang="ru-RU" sz="1600" b="1" i="1" dirty="0" smtClean="0">
                <a:solidFill>
                  <a:srgbClr val="000000"/>
                </a:solidFill>
              </a:rPr>
              <a:t> м'яз,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7 - </a:t>
            </a:r>
            <a:r>
              <a:rPr lang="uk-UA" altLang="ru-RU" sz="1600" dirty="0" err="1" smtClean="0">
                <a:solidFill>
                  <a:srgbClr val="000000"/>
                </a:solidFill>
              </a:rPr>
              <a:t>перстне-щитоподібний</a:t>
            </a:r>
            <a:r>
              <a:rPr lang="uk-UA" altLang="ru-RU" sz="1600" dirty="0" smtClean="0">
                <a:solidFill>
                  <a:srgbClr val="000000"/>
                </a:solidFill>
              </a:rPr>
              <a:t> суглоб,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8 - нижній ріг щитоподібного хряща,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9 - пластинка </a:t>
            </a:r>
            <a:r>
              <a:rPr lang="uk-UA" altLang="ru-RU" sz="1600" dirty="0" err="1" smtClean="0">
                <a:solidFill>
                  <a:srgbClr val="000000"/>
                </a:solidFill>
              </a:rPr>
              <a:t>перстнеподібного</a:t>
            </a:r>
            <a:r>
              <a:rPr lang="uk-UA" altLang="ru-RU" sz="1600" dirty="0" smtClean="0">
                <a:solidFill>
                  <a:srgbClr val="000000"/>
                </a:solidFill>
              </a:rPr>
              <a:t> хряща, </a:t>
            </a:r>
          </a:p>
          <a:p>
            <a:pPr lvl="0" eaLnBrk="0" hangingPunct="0"/>
            <a:r>
              <a:rPr lang="uk-UA" altLang="ru-RU" sz="1600" b="1" i="1" dirty="0" smtClean="0">
                <a:solidFill>
                  <a:srgbClr val="000000"/>
                </a:solidFill>
              </a:rPr>
              <a:t>10 - поперечний черпакуватий м'яз,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11 - верхній ріг щитоподібного хряща,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12 - черпало-надгортанна складка,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13 - латеральна язиково-надгортанна зв'язка,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14 - надгортанник,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15 - корінь язика,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16 - піднебінний язичок,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17 - піднебінно-глоткова дужка,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18 - піднебінний мигдалик.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71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60032" y="215445"/>
            <a:ext cx="4273576" cy="640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/>
            <a:r>
              <a:rPr lang="uk-UA" altLang="ru-RU" sz="3200" b="1" dirty="0" smtClean="0">
                <a:solidFill>
                  <a:srgbClr val="000000"/>
                </a:solidFill>
              </a:rPr>
              <a:t>М'язи гортані </a:t>
            </a:r>
          </a:p>
          <a:p>
            <a:pPr eaLnBrk="0" hangingPunct="0"/>
            <a:r>
              <a:rPr lang="uk-UA" altLang="ru-RU" sz="2000" i="1" dirty="0" smtClean="0">
                <a:solidFill>
                  <a:srgbClr val="000000"/>
                </a:solidFill>
              </a:rPr>
              <a:t>(</a:t>
            </a:r>
            <a:r>
              <a:rPr lang="uk-UA" altLang="ru-RU" sz="2000" i="1" dirty="0">
                <a:solidFill>
                  <a:srgbClr val="000000"/>
                </a:solidFill>
              </a:rPr>
              <a:t>Вигляд </a:t>
            </a:r>
            <a:r>
              <a:rPr lang="uk-UA" altLang="ru-RU" sz="2000" i="1" dirty="0" smtClean="0">
                <a:solidFill>
                  <a:srgbClr val="000000"/>
                </a:solidFill>
              </a:rPr>
              <a:t>з боку)</a:t>
            </a:r>
            <a:endParaRPr lang="uk-UA" altLang="ru-RU" sz="2000" b="1" dirty="0" smtClean="0">
              <a:solidFill>
                <a:srgbClr val="000000"/>
              </a:solidFill>
            </a:endParaRPr>
          </a:p>
          <a:p>
            <a:pPr lvl="0" eaLnBrk="0" hangingPunct="0"/>
            <a:endParaRPr lang="uk-UA" altLang="ru-RU" sz="8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uk-UA" altLang="ru-RU" sz="1400" b="1" i="1" dirty="0" smtClean="0">
                <a:solidFill>
                  <a:srgbClr val="000000"/>
                </a:solidFill>
              </a:rPr>
              <a:t>1 - </a:t>
            </a:r>
            <a:r>
              <a:rPr lang="uk-UA" altLang="ru-RU" sz="1400" b="1" i="1" dirty="0" err="1" smtClean="0">
                <a:solidFill>
                  <a:srgbClr val="000000"/>
                </a:solidFill>
              </a:rPr>
              <a:t>щито-надгортанна</a:t>
            </a:r>
            <a:r>
              <a:rPr lang="uk-UA" altLang="ru-RU" sz="1400" b="1" i="1" dirty="0" smtClean="0">
                <a:solidFill>
                  <a:srgbClr val="000000"/>
                </a:solidFill>
              </a:rPr>
              <a:t> частина </a:t>
            </a:r>
            <a:r>
              <a:rPr lang="uk-UA" altLang="ru-RU" sz="1400" b="1" i="1" dirty="0" err="1" smtClean="0">
                <a:solidFill>
                  <a:srgbClr val="000000"/>
                </a:solidFill>
              </a:rPr>
              <a:t>щито-черпакуватого</a:t>
            </a:r>
            <a:r>
              <a:rPr lang="uk-UA" altLang="ru-RU" sz="1400" b="1" i="1" dirty="0" smtClean="0">
                <a:solidFill>
                  <a:srgbClr val="000000"/>
                </a:solidFill>
              </a:rPr>
              <a:t> м'яза,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2 - під'язиково-надгортанна зв'язка,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3 - тіло під'язикової кістки,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4 - серединна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щито-під'язикова</a:t>
            </a:r>
            <a:r>
              <a:rPr lang="uk-UA" altLang="ru-RU" sz="1400" dirty="0" smtClean="0">
                <a:solidFill>
                  <a:srgbClr val="000000"/>
                </a:solidFill>
              </a:rPr>
              <a:t> зв'язка,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5 - чотирикутна мембрана,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6 - щитоподібний хрящ,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7 -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персне-щитоподібна</a:t>
            </a:r>
            <a:r>
              <a:rPr lang="uk-UA" altLang="ru-RU" sz="1400" dirty="0" smtClean="0">
                <a:solidFill>
                  <a:srgbClr val="000000"/>
                </a:solidFill>
              </a:rPr>
              <a:t> зв'язка,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8 - суглобова поверхня,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9 - дуга перснеподібного хряща,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10 -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персне-трахеальна</a:t>
            </a:r>
            <a:r>
              <a:rPr lang="uk-UA" altLang="ru-RU" sz="1400" dirty="0" smtClean="0">
                <a:solidFill>
                  <a:srgbClr val="000000"/>
                </a:solidFill>
              </a:rPr>
              <a:t> зв'язка,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11 - кільцеві зв'язки трахеї,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12 - хрящі трахеї, </a:t>
            </a:r>
          </a:p>
          <a:p>
            <a:pPr lvl="0" eaLnBrk="0" hangingPunct="0"/>
            <a:r>
              <a:rPr lang="uk-UA" altLang="ru-RU" sz="1400" b="1" i="1" dirty="0" smtClean="0">
                <a:solidFill>
                  <a:srgbClr val="000000"/>
                </a:solidFill>
              </a:rPr>
              <a:t>13 </a:t>
            </a:r>
            <a:r>
              <a:rPr lang="uk-UA" altLang="ru-RU" sz="1400" dirty="0" smtClean="0">
                <a:solidFill>
                  <a:srgbClr val="000000"/>
                </a:solidFill>
              </a:rPr>
              <a:t>- </a:t>
            </a:r>
            <a:r>
              <a:rPr lang="uk-UA" altLang="ru-RU" sz="1400" b="1" i="1" dirty="0" smtClean="0">
                <a:solidFill>
                  <a:srgbClr val="000000"/>
                </a:solidFill>
              </a:rPr>
              <a:t>латеральний </a:t>
            </a:r>
            <a:r>
              <a:rPr lang="uk-UA" altLang="ru-RU" sz="1400" b="1" i="1" dirty="0" err="1" smtClean="0">
                <a:solidFill>
                  <a:srgbClr val="000000"/>
                </a:solidFill>
              </a:rPr>
              <a:t>персне-черпакуватий</a:t>
            </a:r>
            <a:r>
              <a:rPr lang="uk-UA" altLang="ru-RU" sz="1400" b="1" i="1" dirty="0" smtClean="0">
                <a:solidFill>
                  <a:srgbClr val="000000"/>
                </a:solidFill>
              </a:rPr>
              <a:t> м'яз, </a:t>
            </a:r>
          </a:p>
          <a:p>
            <a:pPr lvl="0" eaLnBrk="0" hangingPunct="0"/>
            <a:r>
              <a:rPr lang="uk-UA" altLang="ru-RU" sz="1400" b="1" i="1" dirty="0" smtClean="0">
                <a:solidFill>
                  <a:srgbClr val="000000"/>
                </a:solidFill>
              </a:rPr>
              <a:t>14 - задній </a:t>
            </a:r>
            <a:r>
              <a:rPr lang="uk-UA" altLang="ru-RU" sz="1400" b="1" i="1" dirty="0" err="1" smtClean="0">
                <a:solidFill>
                  <a:srgbClr val="000000"/>
                </a:solidFill>
              </a:rPr>
              <a:t>персне-черпакуватий</a:t>
            </a:r>
            <a:r>
              <a:rPr lang="uk-UA" altLang="ru-RU" sz="1400" b="1" i="1" dirty="0" smtClean="0">
                <a:solidFill>
                  <a:srgbClr val="000000"/>
                </a:solidFill>
              </a:rPr>
              <a:t> м'яз, </a:t>
            </a:r>
          </a:p>
          <a:p>
            <a:pPr lvl="0" eaLnBrk="0" hangingPunct="0"/>
            <a:r>
              <a:rPr lang="uk-UA" altLang="ru-RU" sz="1400" b="1" i="1" dirty="0" smtClean="0">
                <a:solidFill>
                  <a:srgbClr val="000000"/>
                </a:solidFill>
              </a:rPr>
              <a:t>15 - </a:t>
            </a:r>
            <a:r>
              <a:rPr lang="uk-UA" altLang="ru-RU" sz="1400" b="1" i="1" dirty="0" err="1" smtClean="0">
                <a:solidFill>
                  <a:srgbClr val="000000"/>
                </a:solidFill>
              </a:rPr>
              <a:t>щито-черпакуватий</a:t>
            </a:r>
            <a:r>
              <a:rPr lang="uk-UA" altLang="ru-RU" sz="1400" b="1" i="1" dirty="0" smtClean="0">
                <a:solidFill>
                  <a:srgbClr val="000000"/>
                </a:solidFill>
              </a:rPr>
              <a:t> м'яз 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16 - м'язовий відросток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черпалоподібного</a:t>
            </a:r>
            <a:r>
              <a:rPr lang="uk-UA" altLang="ru-RU" sz="1400" dirty="0" smtClean="0">
                <a:solidFill>
                  <a:srgbClr val="000000"/>
                </a:solidFill>
              </a:rPr>
              <a:t> хряща,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17 - клиноподібний хрящ,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18 –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ріжкоподібний</a:t>
            </a:r>
            <a:r>
              <a:rPr lang="uk-UA" altLang="ru-RU" sz="1400" dirty="0" smtClean="0">
                <a:solidFill>
                  <a:srgbClr val="000000"/>
                </a:solidFill>
              </a:rPr>
              <a:t> хрящ, </a:t>
            </a:r>
          </a:p>
          <a:p>
            <a:pPr lvl="0" eaLnBrk="0" hangingPunct="0"/>
            <a:r>
              <a:rPr lang="uk-UA" altLang="ru-RU" sz="1400" b="1" i="1" dirty="0" smtClean="0">
                <a:solidFill>
                  <a:srgbClr val="000000"/>
                </a:solidFill>
              </a:rPr>
              <a:t>19 - надгортанна-черпакувата частина косого черпакуватого м'язу,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20 - верхній ріг щитоподібного хряща,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21 –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щито-під'язикова</a:t>
            </a:r>
            <a:r>
              <a:rPr lang="uk-UA" altLang="ru-RU" sz="1400" dirty="0" smtClean="0">
                <a:solidFill>
                  <a:srgbClr val="000000"/>
                </a:solidFill>
              </a:rPr>
              <a:t> мембрана,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22 - зерноподібний хрящ,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23 - латеральна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щито-під'язикова</a:t>
            </a:r>
            <a:r>
              <a:rPr lang="uk-UA" altLang="ru-RU" sz="1400" dirty="0" smtClean="0">
                <a:solidFill>
                  <a:srgbClr val="000000"/>
                </a:solidFill>
              </a:rPr>
              <a:t> зв'язка</a:t>
            </a:r>
            <a:endParaRPr lang="uk-UA" altLang="ru-RU" sz="1400" dirty="0">
              <a:solidFill>
                <a:srgbClr val="000000"/>
              </a:solidFill>
            </a:endParaRPr>
          </a:p>
        </p:txBody>
      </p:sp>
      <p:pic>
        <p:nvPicPr>
          <p:cNvPr id="8194" name="Picture 2" descr="http://vmede.org/sait/content/Anatomija_stomat_sapin_2009/8_files/mb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8" y="103953"/>
            <a:ext cx="4608513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29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хрящи носа анатом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1" y="1268760"/>
            <a:ext cx="91440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356" y="260648"/>
            <a:ext cx="8229600" cy="1143000"/>
          </a:xfrm>
        </p:spPr>
        <p:txBody>
          <a:bodyPr/>
          <a:lstStyle/>
          <a:p>
            <a:r>
              <a:rPr lang="uk-UA" altLang="ru-RU" b="1" dirty="0">
                <a:solidFill>
                  <a:srgbClr val="000000"/>
                </a:solidFill>
              </a:rPr>
              <a:t>М'язи гортані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509120"/>
            <a:ext cx="19381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i="1" dirty="0"/>
              <a:t>задній </a:t>
            </a:r>
            <a:r>
              <a:rPr lang="uk-UA" sz="1400" i="1" dirty="0" err="1" smtClean="0"/>
              <a:t>персне-черпакуватий</a:t>
            </a:r>
            <a:r>
              <a:rPr lang="uk-UA" sz="1400" i="1" dirty="0" smtClean="0"/>
              <a:t> </a:t>
            </a:r>
            <a:r>
              <a:rPr lang="uk-UA" sz="1400" i="1" dirty="0"/>
              <a:t>м'яз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05143" y="3922859"/>
            <a:ext cx="249930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i="1" dirty="0" smtClean="0"/>
              <a:t>латеральний </a:t>
            </a:r>
            <a:r>
              <a:rPr lang="uk-UA" sz="1400" i="1" dirty="0" err="1" smtClean="0"/>
              <a:t>персне-черпакуватий</a:t>
            </a:r>
            <a:r>
              <a:rPr lang="uk-UA" sz="1400" i="1" dirty="0" smtClean="0"/>
              <a:t> </a:t>
            </a:r>
            <a:r>
              <a:rPr lang="uk-UA" sz="1400" i="1" dirty="0"/>
              <a:t>м'яз</a:t>
            </a:r>
            <a:r>
              <a:rPr lang="uk-UA" sz="1400" dirty="0"/>
              <a:t>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0651" y="6021288"/>
            <a:ext cx="249930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84907" y="3613666"/>
            <a:ext cx="219162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400" i="1" dirty="0" err="1" smtClean="0"/>
              <a:t>щито-черпакуватий</a:t>
            </a:r>
            <a:r>
              <a:rPr lang="uk-UA" sz="1400" i="1" dirty="0" smtClean="0"/>
              <a:t> </a:t>
            </a:r>
            <a:r>
              <a:rPr lang="uk-UA" sz="1400" i="1" dirty="0"/>
              <a:t>м'яз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3749" y="3490555"/>
            <a:ext cx="21542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i="1" dirty="0" smtClean="0"/>
              <a:t>поперечний </a:t>
            </a:r>
            <a:r>
              <a:rPr lang="uk-UA" sz="1400" i="1" dirty="0"/>
              <a:t>черпакуватий м'яз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61835" y="3215628"/>
            <a:ext cx="218130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400" i="1" dirty="0" smtClean="0"/>
              <a:t>косий </a:t>
            </a:r>
            <a:r>
              <a:rPr lang="uk-UA" sz="1400" i="1" dirty="0"/>
              <a:t>черпакуватий м'яз</a:t>
            </a:r>
            <a:r>
              <a:rPr lang="uk-UA" sz="1400" dirty="0"/>
              <a:t> 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3749" y="2904783"/>
            <a:ext cx="247696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400" i="1" dirty="0" smtClean="0"/>
              <a:t>черпало-надгортанний м'яз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54855" y="3983152"/>
            <a:ext cx="205936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i="1" dirty="0" err="1" smtClean="0"/>
              <a:t>персне-щитоподібний</a:t>
            </a:r>
            <a:r>
              <a:rPr lang="uk-UA" sz="1400" i="1" dirty="0" smtClean="0"/>
              <a:t> </a:t>
            </a:r>
          </a:p>
          <a:p>
            <a:r>
              <a:rPr lang="uk-UA" sz="1400" i="1" dirty="0" smtClean="0"/>
              <a:t>м'яз</a:t>
            </a:r>
            <a:r>
              <a:rPr lang="uk-UA" sz="1400" dirty="0" smtClean="0"/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61835" y="2588604"/>
            <a:ext cx="174438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400" i="1" dirty="0" smtClean="0"/>
              <a:t>черпакуватий хрящ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3305889"/>
            <a:ext cx="2262158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1400" i="1" dirty="0" err="1" smtClean="0"/>
              <a:t>щито-надгортанний</a:t>
            </a:r>
            <a:r>
              <a:rPr lang="uk-UA" sz="1400" i="1" dirty="0" smtClean="0"/>
              <a:t> </a:t>
            </a:r>
            <a:r>
              <a:rPr lang="uk-UA" sz="1400" i="1" dirty="0"/>
              <a:t>м'яз</a:t>
            </a:r>
            <a:r>
              <a:rPr lang="uk-UA" sz="1400" dirty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7446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анатомия горт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25" y="1027432"/>
            <a:ext cx="506354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72008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uk-UA" sz="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66962" y="1365520"/>
            <a:ext cx="210923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2000" b="1" u="sng" dirty="0" smtClean="0"/>
              <a:t>Верхній відділ – </a:t>
            </a:r>
          </a:p>
          <a:p>
            <a:r>
              <a:rPr lang="uk-UA" sz="2000" b="1" u="sng" dirty="0" smtClean="0"/>
              <a:t>Присінок </a:t>
            </a:r>
            <a:r>
              <a:rPr lang="uk-UA" sz="2000" b="1" u="sng" dirty="0"/>
              <a:t>гортані </a:t>
            </a:r>
            <a:endParaRPr lang="ru-RU" sz="20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2420888"/>
            <a:ext cx="31683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Середній відділ</a:t>
            </a:r>
          </a:p>
          <a:p>
            <a:r>
              <a:rPr lang="uk-UA" sz="2000" b="1" u="sng" dirty="0" smtClean="0"/>
              <a:t> - </a:t>
            </a:r>
            <a:r>
              <a:rPr lang="uk-UA" sz="2000" b="1" u="sng" dirty="0" err="1"/>
              <a:t>Міжшлуночковий</a:t>
            </a:r>
            <a:r>
              <a:rPr lang="uk-UA" sz="2000" b="1" u="sng" dirty="0"/>
              <a:t> відділ</a:t>
            </a:r>
            <a:endParaRPr lang="ru-RU" sz="2000" b="1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29464" y="3236965"/>
            <a:ext cx="224709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2000" b="1" dirty="0" smtClean="0"/>
              <a:t>Шлуночок гортані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536" y="3551883"/>
            <a:ext cx="32732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Нижній відділ</a:t>
            </a:r>
          </a:p>
          <a:p>
            <a:r>
              <a:rPr lang="uk-UA" sz="2000" b="1" u="sng" dirty="0" smtClean="0"/>
              <a:t> - </a:t>
            </a:r>
            <a:r>
              <a:rPr lang="uk-UA" sz="2000" b="1" u="sng" dirty="0" err="1"/>
              <a:t>Підголосова</a:t>
            </a:r>
            <a:r>
              <a:rPr lang="uk-UA" sz="2000" b="1" u="sng" dirty="0"/>
              <a:t> </a:t>
            </a:r>
            <a:r>
              <a:rPr lang="uk-UA" sz="2000" b="1" u="sng" dirty="0" smtClean="0"/>
              <a:t>порожнина</a:t>
            </a:r>
          </a:p>
          <a:p>
            <a:endParaRPr lang="ru-RU" sz="800" b="1" u="sng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740352" y="1165465"/>
            <a:ext cx="8524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000" b="1" u="sng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884368" y="2020778"/>
            <a:ext cx="8524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sz="2000" b="1" u="sng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7809" y="2020778"/>
            <a:ext cx="274336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2000" b="1" dirty="0" smtClean="0"/>
              <a:t>Складки </a:t>
            </a:r>
            <a:r>
              <a:rPr lang="uk-UA" sz="2000" b="1" dirty="0"/>
              <a:t>присінка (</a:t>
            </a:r>
            <a:r>
              <a:rPr lang="uk-UA" sz="2000" b="1" dirty="0" smtClean="0"/>
              <a:t>несправжні голосові складки</a:t>
            </a:r>
            <a:r>
              <a:rPr lang="uk-UA" sz="2000" b="1" dirty="0"/>
              <a:t>)</a:t>
            </a:r>
            <a:endParaRPr lang="ru-RU" sz="2000" b="1" u="sng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025" y="22465"/>
            <a:ext cx="8229600" cy="1143000"/>
          </a:xfrm>
        </p:spPr>
        <p:txBody>
          <a:bodyPr/>
          <a:lstStyle/>
          <a:p>
            <a:r>
              <a:rPr lang="uk-UA" b="1" i="1" dirty="0"/>
              <a:t>Порожнина гортані 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350592" y="1916832"/>
            <a:ext cx="2065902" cy="121615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71800" y="3132983"/>
            <a:ext cx="1644694" cy="54113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11760" y="4221088"/>
            <a:ext cx="2030336" cy="2320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1"/>
          </p:cNvCxnSpPr>
          <p:nvPr/>
        </p:nvCxnSpPr>
        <p:spPr>
          <a:xfrm flipH="1">
            <a:off x="4788024" y="3437020"/>
            <a:ext cx="1741440" cy="31204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1"/>
          </p:cNvCxnSpPr>
          <p:nvPr/>
        </p:nvCxnSpPr>
        <p:spPr>
          <a:xfrm flipH="1">
            <a:off x="4617674" y="2528610"/>
            <a:ext cx="1810135" cy="114550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Прямоугольник 4099"/>
          <p:cNvSpPr/>
          <p:nvPr/>
        </p:nvSpPr>
        <p:spPr>
          <a:xfrm>
            <a:off x="6427809" y="1365520"/>
            <a:ext cx="1761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Надгортанник</a:t>
            </a:r>
            <a:endParaRPr lang="ru-RU" sz="2000" b="1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4442096" y="1628800"/>
            <a:ext cx="1985713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4" name="Прямоугольник 4103"/>
          <p:cNvSpPr/>
          <p:nvPr/>
        </p:nvSpPr>
        <p:spPr>
          <a:xfrm>
            <a:off x="6680164" y="4021064"/>
            <a:ext cx="20837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Голосові </a:t>
            </a:r>
            <a:r>
              <a:rPr lang="uk-UA" sz="2000" b="1" dirty="0"/>
              <a:t>складки</a:t>
            </a:r>
            <a:endParaRPr lang="ru-RU" sz="2000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4617674" y="3901086"/>
            <a:ext cx="2108164" cy="3200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9" name="Прямоугольник 4108"/>
          <p:cNvSpPr/>
          <p:nvPr/>
        </p:nvSpPr>
        <p:spPr>
          <a:xfrm>
            <a:off x="6680164" y="4725144"/>
            <a:ext cx="2032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/>
              <a:t>Голосова щілина</a:t>
            </a:r>
            <a:endParaRPr lang="ru-RU" sz="2000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4416494" y="3861048"/>
            <a:ext cx="2296332" cy="10641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1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8928992" cy="420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Голосовий апарат людини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8119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0467"/>
            <a:ext cx="53285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76672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Трахея (</a:t>
            </a:r>
            <a:r>
              <a:rPr lang="uk-UA" sz="4000" b="1" i="1" dirty="0" err="1"/>
              <a:t>trachea</a:t>
            </a:r>
            <a:r>
              <a:rPr lang="uk-UA" sz="4000" b="1" i="1" dirty="0"/>
              <a:t>)</a:t>
            </a:r>
            <a:r>
              <a:rPr lang="ru-RU" sz="4000" dirty="0"/>
              <a:t> і </a:t>
            </a:r>
          </a:p>
          <a:p>
            <a:r>
              <a:rPr lang="uk-UA" sz="4000" b="1" i="1" dirty="0"/>
              <a:t>бронхи (</a:t>
            </a:r>
            <a:r>
              <a:rPr lang="uk-UA" sz="4000" b="1" i="1" dirty="0" err="1"/>
              <a:t>bronchi</a:t>
            </a:r>
            <a:r>
              <a:rPr lang="ru-RU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87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onhi_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656"/>
            <a:ext cx="3810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89" y="260648"/>
            <a:ext cx="5652120" cy="1143000"/>
          </a:xfrm>
        </p:spPr>
        <p:txBody>
          <a:bodyPr/>
          <a:lstStyle/>
          <a:p>
            <a:r>
              <a:rPr lang="uk-UA" b="1" dirty="0" smtClean="0"/>
              <a:t>Будова стінки </a:t>
            </a:r>
            <a:r>
              <a:rPr lang="uk-UA" b="1" dirty="0"/>
              <a:t>трахеї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73080" y="4581127"/>
            <a:ext cx="3131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Поперечний зріз трахеї: </a:t>
            </a:r>
          </a:p>
          <a:p>
            <a:r>
              <a:rPr lang="uk-UA" dirty="0" smtClean="0"/>
              <a:t>1 - </a:t>
            </a:r>
            <a:r>
              <a:rPr lang="uk-UA" dirty="0" err="1" smtClean="0"/>
              <a:t>адвентиціальна</a:t>
            </a:r>
            <a:r>
              <a:rPr lang="uk-UA" dirty="0" smtClean="0"/>
              <a:t> оболонка; </a:t>
            </a:r>
          </a:p>
          <a:p>
            <a:r>
              <a:rPr lang="uk-UA" dirty="0" smtClean="0"/>
              <a:t>2 - хрящ; </a:t>
            </a:r>
          </a:p>
          <a:p>
            <a:r>
              <a:rPr lang="uk-UA" dirty="0" smtClean="0"/>
              <a:t>3 - слизова оболонка; </a:t>
            </a:r>
          </a:p>
          <a:p>
            <a:r>
              <a:rPr lang="uk-UA" dirty="0" smtClean="0"/>
              <a:t>4 - підслизовий шар; </a:t>
            </a:r>
          </a:p>
          <a:p>
            <a:r>
              <a:rPr lang="uk-UA" dirty="0" smtClean="0"/>
              <a:t>5 - м'язовий шар; </a:t>
            </a:r>
          </a:p>
          <a:p>
            <a:r>
              <a:rPr lang="uk-UA" dirty="0" smtClean="0"/>
              <a:t>6 - слизові залози.</a:t>
            </a:r>
            <a:endParaRPr lang="uk-UA" dirty="0"/>
          </a:p>
        </p:txBody>
      </p:sp>
      <p:pic>
        <p:nvPicPr>
          <p:cNvPr id="7170" name="Picture 2" descr="ÐÐ°ÑÑÐ¸Ð½ÐºÐ¸ Ð¿Ð¾ Ð·Ð°Ð¿ÑÐ¾ÑÑ Ð±ÑÐ¾Ð½Ñ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 bwMode="auto">
          <a:xfrm>
            <a:off x="130229" y="1484784"/>
            <a:ext cx="5161851" cy="527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7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studfiles.net/html/2706/709/html_0FCK4eZRSr.3XoQ/img-5g5by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4" y="332656"/>
            <a:ext cx="5256584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52653" y="764704"/>
            <a:ext cx="4211835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Ніс (</a:t>
            </a:r>
            <a:r>
              <a:rPr lang="uk-UA" b="1" dirty="0" err="1"/>
              <a:t>nasus</a:t>
            </a:r>
            <a:r>
              <a:rPr lang="uk-UA" b="1" dirty="0" smtClean="0"/>
              <a:t>)</a:t>
            </a:r>
            <a:br>
              <a:rPr lang="uk-UA" b="1" dirty="0" smtClean="0"/>
            </a:br>
            <a:r>
              <a:rPr lang="uk-UA" sz="4000" b="1" i="1" dirty="0"/>
              <a:t>Зовнішній ніс </a:t>
            </a:r>
            <a:r>
              <a:rPr lang="uk-UA" sz="4000" b="1" i="1" dirty="0" smtClean="0"/>
              <a:t/>
            </a:r>
            <a:br>
              <a:rPr lang="uk-UA" sz="4000" b="1" i="1" dirty="0" smtClean="0"/>
            </a:br>
            <a:r>
              <a:rPr lang="uk-UA" sz="4000" b="1" i="1" dirty="0" smtClean="0"/>
              <a:t>(</a:t>
            </a:r>
            <a:r>
              <a:rPr lang="uk-UA" sz="4000" b="1" i="1" dirty="0" err="1"/>
              <a:t>nasus</a:t>
            </a:r>
            <a:r>
              <a:rPr lang="uk-UA" sz="4000" b="1" i="1" dirty="0"/>
              <a:t> </a:t>
            </a:r>
            <a:r>
              <a:rPr lang="uk-UA" sz="4000" b="1" i="1" dirty="0" err="1"/>
              <a:t>externus</a:t>
            </a:r>
            <a:r>
              <a:rPr lang="uk-UA" sz="4000" b="1" i="1" dirty="0"/>
              <a:t>)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2708920"/>
            <a:ext cx="35283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</a:t>
            </a:r>
            <a:r>
              <a:rPr lang="uk-UA" sz="2800" dirty="0" smtClean="0"/>
              <a:t>Корінь носа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2. </a:t>
            </a:r>
            <a:r>
              <a:rPr lang="uk-UA" sz="2800" dirty="0" smtClean="0"/>
              <a:t>Спинка </a:t>
            </a:r>
            <a:r>
              <a:rPr lang="uk-UA" sz="2800" dirty="0"/>
              <a:t>носа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3. </a:t>
            </a:r>
            <a:r>
              <a:rPr lang="uk-UA" sz="2800" dirty="0" smtClean="0"/>
              <a:t>Верхівка </a:t>
            </a:r>
            <a:r>
              <a:rPr lang="uk-UA" sz="2800" dirty="0"/>
              <a:t>носа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4. </a:t>
            </a:r>
            <a:r>
              <a:rPr lang="uk-UA" sz="2800" dirty="0" smtClean="0"/>
              <a:t>Крила носа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5. </a:t>
            </a:r>
            <a:r>
              <a:rPr lang="uk-UA" sz="2800" dirty="0" smtClean="0"/>
              <a:t>Ніздрі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en-US" sz="2800" dirty="0"/>
              <a:t>6. </a:t>
            </a:r>
            <a:r>
              <a:rPr lang="uk-UA" sz="2800" dirty="0" smtClean="0"/>
              <a:t>Перегородка носа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583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861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Голотопія</a:t>
            </a:r>
            <a:r>
              <a:rPr lang="uk-UA" b="1" dirty="0" smtClean="0"/>
              <a:t> трахеї, головних та часткових бронхів</a:t>
            </a:r>
            <a:endParaRPr lang="ru-RU" b="1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20029" r="23702" b="3709"/>
          <a:stretch/>
        </p:blipFill>
        <p:spPr bwMode="auto">
          <a:xfrm>
            <a:off x="1115616" y="1412776"/>
            <a:ext cx="6828090" cy="52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12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20688"/>
            <a:ext cx="4562290" cy="1143000"/>
          </a:xfrm>
        </p:spPr>
        <p:txBody>
          <a:bodyPr>
            <a:noAutofit/>
          </a:bodyPr>
          <a:lstStyle/>
          <a:p>
            <a:r>
              <a:rPr lang="uk-UA" sz="6000" b="1" i="1" dirty="0"/>
              <a:t>Бронхіальне дерево</a:t>
            </a:r>
            <a:endParaRPr lang="ru-RU" sz="60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0" r="17400"/>
          <a:stretch/>
        </p:blipFill>
        <p:spPr bwMode="auto">
          <a:xfrm>
            <a:off x="107505" y="2348880"/>
            <a:ext cx="4911986" cy="425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/>
          <a:stretch/>
        </p:blipFill>
        <p:spPr bwMode="auto">
          <a:xfrm>
            <a:off x="4780545" y="116632"/>
            <a:ext cx="411193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3672408" cy="3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5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анатомия трахе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5" r="51949"/>
          <a:stretch/>
        </p:blipFill>
        <p:spPr bwMode="auto">
          <a:xfrm>
            <a:off x="0" y="1512606"/>
            <a:ext cx="4272897" cy="509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250" y="44624"/>
            <a:ext cx="4344417" cy="12259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uk-UA" b="1" i="1" dirty="0" smtClean="0"/>
              <a:t>Бронхіальне </a:t>
            </a:r>
            <a:r>
              <a:rPr lang="uk-UA" b="1" i="1" dirty="0"/>
              <a:t>дерево</a:t>
            </a:r>
            <a:endParaRPr lang="ru-RU" b="1" dirty="0"/>
          </a:p>
        </p:txBody>
      </p:sp>
      <p:sp>
        <p:nvSpPr>
          <p:cNvPr id="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4436" y="1923133"/>
            <a:ext cx="63350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1200" b="1" dirty="0" smtClean="0"/>
              <a:t>Трахея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17608" y="1727435"/>
            <a:ext cx="71301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1200" b="1" dirty="0" smtClean="0"/>
              <a:t>Головні </a:t>
            </a:r>
          </a:p>
          <a:p>
            <a:r>
              <a:rPr lang="uk-UA" sz="1200" b="1" dirty="0" smtClean="0"/>
              <a:t>бронхи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92463" y="2708920"/>
            <a:ext cx="756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200" b="1" dirty="0" smtClean="0"/>
              <a:t>Часткові </a:t>
            </a:r>
          </a:p>
          <a:p>
            <a:r>
              <a:rPr lang="uk-UA" sz="1200" b="1" dirty="0" smtClean="0"/>
              <a:t>бронхи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40371" y="3594865"/>
            <a:ext cx="84715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1200" b="1" dirty="0" smtClean="0"/>
              <a:t>Сегментні</a:t>
            </a:r>
          </a:p>
          <a:p>
            <a:r>
              <a:rPr lang="uk-UA" sz="1200" b="1" dirty="0" smtClean="0"/>
              <a:t> бронхи</a:t>
            </a:r>
            <a:endParaRPr lang="ru-RU" sz="1200" b="1" dirty="0"/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38"/>
            <a:ext cx="4248472" cy="68500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7" name="Прямоугольник 36"/>
          <p:cNvSpPr/>
          <p:nvPr/>
        </p:nvSpPr>
        <p:spPr>
          <a:xfrm>
            <a:off x="4405938" y="4138934"/>
            <a:ext cx="492443" cy="2473355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r>
              <a:rPr lang="uk-UA" sz="1200" b="1" dirty="0" smtClean="0"/>
              <a:t>ПРОМІЖНА І РЕСПІРАТОРНА ЗОНИ</a:t>
            </a:r>
          </a:p>
          <a:p>
            <a:endParaRPr lang="ru-RU" sz="8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05938" y="322468"/>
            <a:ext cx="492443" cy="2704187"/>
          </a:xfrm>
          <a:prstGeom prst="rect">
            <a:avLst/>
          </a:prstGeom>
          <a:solidFill>
            <a:schemeClr val="bg1"/>
          </a:solidFill>
        </p:spPr>
        <p:txBody>
          <a:bodyPr vert="vert270" wrap="square">
            <a:spAutoFit/>
          </a:bodyPr>
          <a:lstStyle/>
          <a:p>
            <a:r>
              <a:rPr lang="uk-UA" sz="1200" b="1" dirty="0" smtClean="0">
                <a:cs typeface="Aharoni" panose="02010803020104030203" pitchFamily="2" charset="-79"/>
              </a:rPr>
              <a:t>ПРОВІДНА ЗОНА</a:t>
            </a:r>
          </a:p>
          <a:p>
            <a:endParaRPr lang="ru-RU" sz="8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699792" y="4279112"/>
            <a:ext cx="886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1200" b="1" dirty="0" smtClean="0"/>
              <a:t>часточкові</a:t>
            </a:r>
          </a:p>
          <a:p>
            <a:r>
              <a:rPr lang="uk-UA" sz="1200" b="1" dirty="0" smtClean="0"/>
              <a:t> бронхи</a:t>
            </a:r>
            <a:endParaRPr lang="ru-RU" sz="12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053281" y="4507613"/>
            <a:ext cx="8969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1200" b="1" dirty="0" smtClean="0"/>
              <a:t>кінцева</a:t>
            </a:r>
          </a:p>
          <a:p>
            <a:r>
              <a:rPr lang="uk-UA" sz="1200" b="1" dirty="0" smtClean="0"/>
              <a:t> бронхіола</a:t>
            </a:r>
            <a:endParaRPr lang="ru-RU" sz="1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927454" y="6190874"/>
            <a:ext cx="650178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uk-UA" sz="1200" b="1" dirty="0" err="1" smtClean="0"/>
              <a:t>ацинус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9491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uk-UA" b="1" i="1" dirty="0"/>
              <a:t>Бронхіальне дерево</a:t>
            </a:r>
            <a:endParaRPr lang="ru-RU" dirty="0"/>
          </a:p>
        </p:txBody>
      </p: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" t="2741"/>
          <a:stretch/>
        </p:blipFill>
        <p:spPr bwMode="auto">
          <a:xfrm>
            <a:off x="899591" y="980728"/>
            <a:ext cx="7344817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ÐÐ°ÑÑÐ¸Ð½ÐºÐ¸ Ð¿Ð¾ Ð·Ð°Ð¿ÑÐ¾ÑÑ Ð±ÑÐ¾Ð½Ñ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18"/>
            <a:ext cx="8244408" cy="68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70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i="1" dirty="0"/>
              <a:t>Бронхіальне дерево</a:t>
            </a:r>
            <a:endParaRPr lang="ru-RU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10434" r="12803" b="5686"/>
          <a:stretch/>
        </p:blipFill>
        <p:spPr bwMode="auto">
          <a:xfrm>
            <a:off x="2963" y="1196752"/>
            <a:ext cx="658526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6" b="9315"/>
          <a:stretch/>
        </p:blipFill>
        <p:spPr bwMode="auto">
          <a:xfrm>
            <a:off x="6516216" y="1196752"/>
            <a:ext cx="2555776" cy="429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79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888"/>
            <a:ext cx="8229600" cy="922114"/>
          </a:xfrm>
        </p:spPr>
        <p:txBody>
          <a:bodyPr/>
          <a:lstStyle/>
          <a:p>
            <a:r>
              <a:rPr lang="uk-UA" b="1" dirty="0"/>
              <a:t>Будова стінки бронхів</a:t>
            </a:r>
            <a:endParaRPr lang="ru-RU" b="1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057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Легені (</a:t>
            </a:r>
            <a:r>
              <a:rPr lang="uk-UA" b="1" dirty="0" err="1"/>
              <a:t>pulmo</a:t>
            </a:r>
            <a:r>
              <a:rPr lang="uk-UA" b="1" dirty="0"/>
              <a:t>)</a:t>
            </a:r>
            <a:endParaRPr lang="ru-RU" dirty="0"/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4"/>
            <a:ext cx="31908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1" t="4896" r="23226" b="8624"/>
          <a:stretch/>
        </p:blipFill>
        <p:spPr bwMode="auto">
          <a:xfrm rot="16200000">
            <a:off x="5508443" y="1246521"/>
            <a:ext cx="2879933" cy="29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09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Рис. 202. Легкие:1 — гортань; 2 — трахея; 3 — верхушка легкого; 4 — реберная поверхность; 5 — раздвоение трахеи; 6 — верхняя доля легкого;7 — горизонтальная щель правого легкого; 8 — косая щель; 9 — сердечная вырезка левого легкого; 10 — средняя доля легкого;11 — нижняя доля легкого; 12 — диафрагмальная поверхность; 13 — основание лег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" y="620688"/>
            <a:ext cx="626745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93379" y="1556792"/>
            <a:ext cx="28433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1 - гортань; </a:t>
            </a:r>
          </a:p>
          <a:p>
            <a:r>
              <a:rPr lang="uk-UA" dirty="0" smtClean="0"/>
              <a:t>2 - трахея; </a:t>
            </a:r>
          </a:p>
          <a:p>
            <a:r>
              <a:rPr lang="uk-UA" dirty="0" smtClean="0"/>
              <a:t>3 - верхівка легені;</a:t>
            </a:r>
          </a:p>
          <a:p>
            <a:r>
              <a:rPr lang="uk-UA" dirty="0" smtClean="0"/>
              <a:t>4 - реброва поверхня; </a:t>
            </a:r>
          </a:p>
          <a:p>
            <a:r>
              <a:rPr lang="uk-UA" dirty="0" smtClean="0"/>
              <a:t>5 - роздвоєння трахеї; </a:t>
            </a:r>
          </a:p>
          <a:p>
            <a:r>
              <a:rPr lang="uk-UA" dirty="0" smtClean="0"/>
              <a:t>6 - верхня частка легені;</a:t>
            </a:r>
          </a:p>
          <a:p>
            <a:r>
              <a:rPr lang="uk-UA" dirty="0" smtClean="0"/>
              <a:t>7 - горизонтальна щілина правої легені; </a:t>
            </a:r>
          </a:p>
          <a:p>
            <a:r>
              <a:rPr lang="uk-UA" dirty="0" smtClean="0"/>
              <a:t>8 - коса щілина; </a:t>
            </a:r>
          </a:p>
          <a:p>
            <a:r>
              <a:rPr lang="uk-UA" dirty="0" smtClean="0"/>
              <a:t>9 - серцева вирізка лівої легені; </a:t>
            </a:r>
          </a:p>
          <a:p>
            <a:r>
              <a:rPr lang="uk-UA" dirty="0" smtClean="0"/>
              <a:t>10 - середня частка легені;</a:t>
            </a:r>
          </a:p>
          <a:p>
            <a:r>
              <a:rPr lang="uk-UA" dirty="0" smtClean="0"/>
              <a:t>11 - нижня частка легені; </a:t>
            </a:r>
          </a:p>
          <a:p>
            <a:r>
              <a:rPr lang="uk-UA" dirty="0" smtClean="0"/>
              <a:t>12 – </a:t>
            </a:r>
            <a:r>
              <a:rPr lang="uk-UA" dirty="0" err="1" smtClean="0"/>
              <a:t>діафрагмальна</a:t>
            </a:r>
            <a:r>
              <a:rPr lang="uk-UA" dirty="0" smtClean="0"/>
              <a:t> поверхня; </a:t>
            </a:r>
          </a:p>
          <a:p>
            <a:r>
              <a:rPr lang="uk-UA" dirty="0" smtClean="0"/>
              <a:t>13 - основа легені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3502" y="12820"/>
            <a:ext cx="8229600" cy="823892"/>
          </a:xfrm>
        </p:spPr>
        <p:txBody>
          <a:bodyPr/>
          <a:lstStyle/>
          <a:p>
            <a:r>
              <a:rPr lang="uk-UA" b="1" i="1" dirty="0" smtClean="0"/>
              <a:t>Зовнішня будова легень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50" y="3998509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u="sng" dirty="0" smtClean="0"/>
              <a:t>Права </a:t>
            </a:r>
          </a:p>
          <a:p>
            <a:r>
              <a:rPr lang="ru-RU" b="1" i="1" u="sng" dirty="0" err="1" smtClean="0"/>
              <a:t>легеня</a:t>
            </a:r>
            <a:endParaRPr lang="ru-RU" b="1" i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005064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u="sng" dirty="0" err="1" smtClean="0"/>
              <a:t>Ліва</a:t>
            </a:r>
            <a:r>
              <a:rPr lang="ru-RU" b="1" i="1" u="sng" dirty="0" smtClean="0"/>
              <a:t> </a:t>
            </a:r>
          </a:p>
          <a:p>
            <a:r>
              <a:rPr lang="ru-RU" b="1" i="1" u="sng" dirty="0" err="1" smtClean="0"/>
              <a:t>легеня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2105537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07155" y="333237"/>
            <a:ext cx="3851920" cy="609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</a:t>
            </a:r>
            <a:endParaRPr kumimoji="0" lang="uk-UA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lang="uk-UA" altLang="ru-RU" sz="2800" b="1" dirty="0" smtClean="0">
                <a:solidFill>
                  <a:srgbClr val="000000"/>
                </a:solidFill>
              </a:rPr>
              <a:t>Медіальна поверхня правої легені (ворота легені)</a:t>
            </a:r>
          </a:p>
          <a:p>
            <a:pPr lvl="0" eaLnBrk="0" hangingPunct="0"/>
            <a:endParaRPr lang="uk-UA" altLang="ru-RU" sz="800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1 - </a:t>
            </a:r>
            <a:r>
              <a:rPr lang="uk-UA" altLang="ru-RU" sz="1600" dirty="0" err="1" smtClean="0">
                <a:solidFill>
                  <a:srgbClr val="000000"/>
                </a:solidFill>
              </a:rPr>
              <a:t>бронхолегеневі</a:t>
            </a:r>
            <a:r>
              <a:rPr lang="uk-UA" altLang="ru-RU" sz="1600" dirty="0" smtClean="0">
                <a:solidFill>
                  <a:srgbClr val="000000"/>
                </a:solidFill>
              </a:rPr>
              <a:t> лімфатичні вузли,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2 - правий головний бронх,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3 - права легенева артерія,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4 - праві легеневі вени,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5 - реброва поверхня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6 - хребетна частина реберної поверхні,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7 - легенева зв'язка,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8 – </a:t>
            </a:r>
            <a:r>
              <a:rPr lang="uk-UA" altLang="ru-RU" sz="1600" dirty="0" err="1" smtClean="0">
                <a:solidFill>
                  <a:srgbClr val="000000"/>
                </a:solidFill>
              </a:rPr>
              <a:t>діафрагмальна</a:t>
            </a:r>
            <a:r>
              <a:rPr lang="uk-UA" altLang="ru-RU" sz="1600" dirty="0" smtClean="0">
                <a:solidFill>
                  <a:srgbClr val="000000"/>
                </a:solidFill>
              </a:rPr>
              <a:t> поверхня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9 - нижній край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10 - коса щілина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11 - середня частка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12 - серцеве вдавлення,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13 - передній край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14 - горизонтальна щілина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15 - середостінна поверхня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16 - верхня частка легені, 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17 - верхівка легені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10242" name="Picture 2" descr="http://vmede.org/sait/content/Anatomija_stomat_sapin_2009/8_files/mb4_01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5" y="84017"/>
            <a:ext cx="5048250" cy="67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34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774" y="4350296"/>
            <a:ext cx="3669154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uk-UA" altLang="ru-RU" sz="1600" b="1" dirty="0" smtClean="0">
                <a:solidFill>
                  <a:srgbClr val="000000"/>
                </a:solidFill>
              </a:rPr>
              <a:t>Хрящі зовнішнього носа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1 - носова кістка, 2 - лобовий відросток верхньої щелепи, 3 - латеральний хрящ носа, 4 - великий хрящ крила носа, 5 - малі хрящі крила носа, 6 - вилична кістка, 7 - слізно-верхньощелепний шов, 8 - слізна кістка, 9 - лобова кістка</a:t>
            </a:r>
            <a:endParaRPr kumimoji="0" lang="uk-UA" alt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2050" name="Picture 2" descr="http://vmede.org/sait/content/Anatomija_stomat_sapin_2009/8_files/mb4_0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578358" cy="38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23928" y="4350297"/>
            <a:ext cx="52005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hangingPunct="0"/>
            <a:r>
              <a:rPr lang="uk-UA" altLang="ru-RU" sz="1600" b="1" dirty="0" smtClean="0">
                <a:solidFill>
                  <a:srgbClr val="000000"/>
                </a:solidFill>
              </a:rPr>
              <a:t>Хрящова перегородка носа</a:t>
            </a:r>
          </a:p>
          <a:p>
            <a:pPr lvl="0" eaLnBrk="0" hangingPunct="0"/>
            <a:r>
              <a:rPr lang="uk-UA" altLang="ru-RU" sz="1600" dirty="0" smtClean="0">
                <a:solidFill>
                  <a:srgbClr val="000000"/>
                </a:solidFill>
              </a:rPr>
              <a:t>1 - півнячий гребінь, 2 - перпендикулярна пластинка </a:t>
            </a:r>
            <a:r>
              <a:rPr lang="uk-UA" altLang="ru-RU" sz="1600" dirty="0" err="1" smtClean="0">
                <a:solidFill>
                  <a:srgbClr val="000000"/>
                </a:solidFill>
              </a:rPr>
              <a:t>гратчастої</a:t>
            </a:r>
            <a:r>
              <a:rPr lang="uk-UA" altLang="ru-RU" sz="1600" dirty="0" smtClean="0">
                <a:solidFill>
                  <a:srgbClr val="000000"/>
                </a:solidFill>
              </a:rPr>
              <a:t> кістки, 3 - хрящ перегородки носа, 4 - клиноподібна пазуха, 5 - сошник, 6 - горизонтальна пластинка піднебінної кістки, 7 - носовий гребінь, 8 - піднебінний відросток верхньої щелепи, 9 - різцевий канал , 10 - передня носова ость, 11 - великий хрящ крила носа, 12 - латеральний хрящ носа, 13 - носова кістка, 14 - лобова пазуха</a:t>
            </a:r>
            <a:endParaRPr kumimoji="0" lang="uk-UA" altLang="ru-RU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2052" name="Picture 4" descr="http://vmede.org/sait/content/Anatomija_stomat_sapin_2009/8_files/mb4_0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44" y="44624"/>
            <a:ext cx="42516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695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400725" cy="572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32" y="116632"/>
            <a:ext cx="8229600" cy="764704"/>
          </a:xfrm>
        </p:spPr>
        <p:txBody>
          <a:bodyPr>
            <a:noAutofit/>
          </a:bodyPr>
          <a:lstStyle/>
          <a:p>
            <a:r>
              <a:rPr lang="uk-UA" sz="3600" b="1" dirty="0" err="1" smtClean="0"/>
              <a:t>Бронхо-легеневі</a:t>
            </a:r>
            <a:r>
              <a:rPr lang="uk-UA" sz="3600" b="1" dirty="0" smtClean="0"/>
              <a:t> </a:t>
            </a:r>
            <a:r>
              <a:rPr lang="uk-UA" sz="3600" b="1" dirty="0"/>
              <a:t>сегменти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(</a:t>
            </a:r>
            <a:r>
              <a:rPr lang="uk-UA" sz="3600" b="1" i="1" dirty="0" err="1"/>
              <a:t>segmenta</a:t>
            </a:r>
            <a:r>
              <a:rPr lang="uk-UA" sz="3600" b="1" i="1" dirty="0"/>
              <a:t> </a:t>
            </a:r>
            <a:r>
              <a:rPr lang="uk-UA" sz="3600" b="1" i="1" dirty="0" err="1"/>
              <a:t>bronchopulmonalia</a:t>
            </a:r>
            <a:r>
              <a:rPr lang="uk-UA" sz="3600" b="1" dirty="0"/>
              <a:t>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31222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764704"/>
          </a:xfrm>
        </p:spPr>
        <p:txBody>
          <a:bodyPr>
            <a:normAutofit/>
          </a:bodyPr>
          <a:lstStyle/>
          <a:p>
            <a:r>
              <a:rPr lang="uk-UA" sz="3200" b="1" i="1" dirty="0" err="1" smtClean="0"/>
              <a:t>Бронхо-легеневі</a:t>
            </a:r>
            <a:r>
              <a:rPr lang="uk-UA" sz="3200" b="1" i="1" dirty="0" smtClean="0"/>
              <a:t> сегменти</a:t>
            </a:r>
            <a:endParaRPr lang="ru-RU" sz="3200" b="1" dirty="0"/>
          </a:p>
        </p:txBody>
      </p:sp>
      <p:pic>
        <p:nvPicPr>
          <p:cNvPr id="1026" name="Picture 2" descr="http://vmede.org/sait/content/Anatomija_topograficheskaja_kagin_4emezov_2009/15_files/mb4_0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769743" cy="567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96" y="548680"/>
            <a:ext cx="449309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uk-UA" sz="1200" b="1" i="1" dirty="0" err="1"/>
              <a:t>Бронхо-легеневі</a:t>
            </a:r>
            <a:r>
              <a:rPr lang="uk-UA" sz="1200" b="1" i="1" dirty="0"/>
              <a:t> сегменти правої легені:</a:t>
            </a:r>
            <a:endParaRPr lang="ru-RU" sz="1200" b="1" dirty="0"/>
          </a:p>
          <a:p>
            <a:r>
              <a:rPr lang="uk-UA" sz="1200" u="sng" dirty="0"/>
              <a:t>Верхня частка (</a:t>
            </a:r>
            <a:r>
              <a:rPr lang="uk-UA" sz="1200" i="1" u="sng" dirty="0" err="1"/>
              <a:t>lobus</a:t>
            </a:r>
            <a:r>
              <a:rPr lang="uk-UA" sz="1200" i="1" u="sng" dirty="0"/>
              <a:t> </a:t>
            </a:r>
            <a:r>
              <a:rPr lang="uk-UA" sz="1200" i="1" u="sng" dirty="0" err="1"/>
              <a:t>superior</a:t>
            </a:r>
            <a:r>
              <a:rPr lang="uk-UA" sz="1200" u="sng" dirty="0"/>
              <a:t>):</a:t>
            </a:r>
            <a:endParaRPr lang="ru-RU" sz="1200" dirty="0"/>
          </a:p>
          <a:p>
            <a:pPr lvl="0"/>
            <a:r>
              <a:rPr lang="uk-UA" sz="1200" dirty="0"/>
              <a:t>верхівковий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apicale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задній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posterius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II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передній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anterius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III</a:t>
            </a:r>
            <a:r>
              <a:rPr lang="uk-UA" sz="1200" dirty="0"/>
              <a:t>]);</a:t>
            </a:r>
            <a:endParaRPr lang="ru-RU" sz="1200" dirty="0"/>
          </a:p>
          <a:p>
            <a:r>
              <a:rPr lang="uk-UA" sz="1200" u="sng" dirty="0"/>
              <a:t>Середня частка (</a:t>
            </a:r>
            <a:r>
              <a:rPr lang="uk-UA" sz="1200" i="1" u="sng" dirty="0" err="1"/>
              <a:t>lobus</a:t>
            </a:r>
            <a:r>
              <a:rPr lang="uk-UA" sz="1200" i="1" u="sng" dirty="0"/>
              <a:t> </a:t>
            </a:r>
            <a:r>
              <a:rPr lang="uk-UA" sz="1200" i="1" u="sng" dirty="0" err="1"/>
              <a:t>medius</a:t>
            </a:r>
            <a:r>
              <a:rPr lang="uk-UA" sz="1200" u="sng" dirty="0"/>
              <a:t>):</a:t>
            </a:r>
            <a:endParaRPr lang="ru-RU" sz="1200" dirty="0"/>
          </a:p>
          <a:p>
            <a:pPr lvl="0"/>
            <a:r>
              <a:rPr lang="uk-UA" sz="1200" dirty="0"/>
              <a:t>бічний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laterale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IV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 err="1"/>
              <a:t>присередній</a:t>
            </a:r>
            <a:r>
              <a:rPr lang="uk-UA" sz="1200" dirty="0"/>
              <a:t>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mediale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V</a:t>
            </a:r>
            <a:r>
              <a:rPr lang="uk-UA" sz="1200" dirty="0"/>
              <a:t>]);</a:t>
            </a:r>
            <a:endParaRPr lang="ru-RU" sz="1200" dirty="0"/>
          </a:p>
          <a:p>
            <a:r>
              <a:rPr lang="uk-UA" sz="1200" u="sng" dirty="0"/>
              <a:t>Нижня частка (</a:t>
            </a:r>
            <a:r>
              <a:rPr lang="uk-UA" sz="1200" i="1" u="sng" dirty="0" err="1"/>
              <a:t>lobus</a:t>
            </a:r>
            <a:r>
              <a:rPr lang="uk-UA" sz="1200" i="1" u="sng" dirty="0"/>
              <a:t> </a:t>
            </a:r>
            <a:r>
              <a:rPr lang="uk-UA" sz="1200" i="1" u="sng" dirty="0" err="1"/>
              <a:t>inferior</a:t>
            </a:r>
            <a:r>
              <a:rPr lang="uk-UA" sz="1200" u="sng" dirty="0"/>
              <a:t>):</a:t>
            </a:r>
            <a:endParaRPr lang="ru-RU" sz="1200" dirty="0"/>
          </a:p>
          <a:p>
            <a:pPr lvl="0"/>
            <a:r>
              <a:rPr lang="uk-UA" sz="1200" dirty="0"/>
              <a:t>верхній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superius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VI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 err="1"/>
              <a:t>присередній</a:t>
            </a:r>
            <a:r>
              <a:rPr lang="uk-UA" sz="1200" dirty="0"/>
              <a:t> основний (серцевий)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mediale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VII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передній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anterius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VIII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бічний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laterale</a:t>
            </a:r>
            <a:r>
              <a:rPr lang="uk-UA" sz="1200" i="1" dirty="0"/>
              <a:t>, </a:t>
            </a:r>
            <a:r>
              <a:rPr lang="uk-UA" sz="1200" dirty="0"/>
              <a:t>[S</a:t>
            </a:r>
            <a:r>
              <a:rPr lang="uk-UA" sz="1200" baseline="-25000" dirty="0"/>
              <a:t>IX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задній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posterius</a:t>
            </a:r>
            <a:r>
              <a:rPr lang="uk-UA" sz="1200" i="1" dirty="0"/>
              <a:t>, </a:t>
            </a:r>
            <a:r>
              <a:rPr lang="uk-UA" sz="1200" dirty="0"/>
              <a:t>[</a:t>
            </a:r>
            <a:r>
              <a:rPr lang="uk-UA" sz="1200" dirty="0" err="1"/>
              <a:t>S</a:t>
            </a:r>
            <a:r>
              <a:rPr lang="uk-UA" sz="1200" baseline="-25000" dirty="0" err="1"/>
              <a:t>x</a:t>
            </a:r>
            <a:r>
              <a:rPr lang="uk-UA" sz="1200" dirty="0"/>
              <a:t>]).</a:t>
            </a:r>
            <a:endParaRPr lang="ru-RU" sz="1200" dirty="0"/>
          </a:p>
          <a:p>
            <a:r>
              <a:rPr lang="uk-UA" sz="1200" b="1" i="1" dirty="0" err="1"/>
              <a:t>Бронхо-легеневі</a:t>
            </a:r>
            <a:r>
              <a:rPr lang="uk-UA" sz="1200" b="1" i="1" dirty="0"/>
              <a:t> сегменти лівої легені:</a:t>
            </a:r>
            <a:endParaRPr lang="ru-RU" sz="1200" b="1" dirty="0"/>
          </a:p>
          <a:p>
            <a:r>
              <a:rPr lang="uk-UA" sz="1200" u="sng" dirty="0"/>
              <a:t>Верхня частка (</a:t>
            </a:r>
            <a:r>
              <a:rPr lang="uk-UA" sz="1200" i="1" u="sng" dirty="0" err="1"/>
              <a:t>lobus</a:t>
            </a:r>
            <a:r>
              <a:rPr lang="uk-UA" sz="1200" i="1" u="sng" dirty="0"/>
              <a:t> </a:t>
            </a:r>
            <a:r>
              <a:rPr lang="uk-UA" sz="1200" i="1" u="sng" dirty="0" err="1"/>
              <a:t>superior</a:t>
            </a:r>
            <a:r>
              <a:rPr lang="uk-UA" sz="1200" u="sng" dirty="0"/>
              <a:t>):</a:t>
            </a:r>
            <a:endParaRPr lang="ru-RU" sz="1200" dirty="0"/>
          </a:p>
          <a:p>
            <a:r>
              <a:rPr lang="uk-UA" sz="1200" dirty="0"/>
              <a:t>1-2. верхівково-задній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apicoposterius</a:t>
            </a:r>
            <a:r>
              <a:rPr lang="uk-UA" sz="1200" dirty="0"/>
              <a:t>, [S</a:t>
            </a:r>
            <a:r>
              <a:rPr lang="uk-UA" sz="1200" baseline="-25000" dirty="0"/>
              <a:t>I+II</a:t>
            </a:r>
            <a:r>
              <a:rPr lang="uk-UA" sz="1200" dirty="0"/>
              <a:t>]);</a:t>
            </a:r>
            <a:endParaRPr lang="ru-RU" sz="1200" dirty="0"/>
          </a:p>
          <a:p>
            <a:r>
              <a:rPr lang="uk-UA" sz="1200" dirty="0"/>
              <a:t>3. передній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anterius</a:t>
            </a:r>
            <a:r>
              <a:rPr lang="uk-UA" sz="1200" dirty="0"/>
              <a:t>, [S</a:t>
            </a:r>
            <a:r>
              <a:rPr lang="uk-UA" sz="1200" baseline="-25000" dirty="0"/>
              <a:t>III</a:t>
            </a:r>
            <a:r>
              <a:rPr lang="uk-UA" sz="1200" dirty="0"/>
              <a:t>]);</a:t>
            </a:r>
            <a:endParaRPr lang="ru-RU" sz="1200" dirty="0"/>
          </a:p>
          <a:p>
            <a:r>
              <a:rPr lang="uk-UA" sz="1200" dirty="0"/>
              <a:t>4. верхній язичковий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lingulare</a:t>
            </a:r>
            <a:r>
              <a:rPr lang="uk-UA" sz="1200" i="1" dirty="0"/>
              <a:t> </a:t>
            </a:r>
            <a:r>
              <a:rPr lang="uk-UA" sz="1200" i="1" dirty="0" err="1"/>
              <a:t>superius</a:t>
            </a:r>
            <a:r>
              <a:rPr lang="uk-UA" sz="1200" dirty="0"/>
              <a:t>, [S</a:t>
            </a:r>
            <a:r>
              <a:rPr lang="uk-UA" sz="1200" baseline="-25000" dirty="0"/>
              <a:t>IV</a:t>
            </a:r>
            <a:r>
              <a:rPr lang="uk-UA" sz="1200" dirty="0"/>
              <a:t>]);</a:t>
            </a:r>
            <a:endParaRPr lang="ru-RU" sz="1200" dirty="0"/>
          </a:p>
          <a:p>
            <a:r>
              <a:rPr lang="uk-UA" sz="1200" dirty="0"/>
              <a:t>5. нижній язичковий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lingulare</a:t>
            </a:r>
            <a:r>
              <a:rPr lang="uk-UA" sz="1200" i="1" dirty="0"/>
              <a:t> </a:t>
            </a:r>
            <a:r>
              <a:rPr lang="uk-UA" sz="1200" i="1" dirty="0" err="1"/>
              <a:t>inferius</a:t>
            </a:r>
            <a:r>
              <a:rPr lang="uk-UA" sz="1200" dirty="0"/>
              <a:t>, [S</a:t>
            </a:r>
            <a:r>
              <a:rPr lang="uk-UA" sz="1200" baseline="-25000" dirty="0"/>
              <a:t>V</a:t>
            </a:r>
            <a:r>
              <a:rPr lang="uk-UA" sz="1200" dirty="0"/>
              <a:t>]);</a:t>
            </a:r>
            <a:endParaRPr lang="ru-RU" sz="1200" dirty="0"/>
          </a:p>
          <a:p>
            <a:r>
              <a:rPr lang="uk-UA" sz="1200" u="sng" dirty="0"/>
              <a:t>Нижня частка (</a:t>
            </a:r>
            <a:r>
              <a:rPr lang="uk-UA" sz="1200" i="1" u="sng" dirty="0" err="1"/>
              <a:t>lobus</a:t>
            </a:r>
            <a:r>
              <a:rPr lang="uk-UA" sz="1200" i="1" u="sng" dirty="0"/>
              <a:t> </a:t>
            </a:r>
            <a:r>
              <a:rPr lang="uk-UA" sz="1200" i="1" u="sng" dirty="0" err="1"/>
              <a:t>inferior</a:t>
            </a:r>
            <a:r>
              <a:rPr lang="uk-UA" sz="1200" u="sng" dirty="0"/>
              <a:t>):</a:t>
            </a:r>
            <a:endParaRPr lang="ru-RU" sz="1200" dirty="0"/>
          </a:p>
          <a:p>
            <a:pPr lvl="0"/>
            <a:r>
              <a:rPr lang="uk-UA" sz="1200" dirty="0"/>
              <a:t>верхній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superius</a:t>
            </a:r>
            <a:r>
              <a:rPr lang="uk-UA" sz="1200" dirty="0"/>
              <a:t>, [S</a:t>
            </a:r>
            <a:r>
              <a:rPr lang="uk-UA" sz="1200" baseline="-25000" dirty="0"/>
              <a:t>VI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 err="1"/>
              <a:t>присередній</a:t>
            </a:r>
            <a:r>
              <a:rPr lang="uk-UA" sz="1200" dirty="0"/>
              <a:t> (серцевий)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mediale</a:t>
            </a:r>
            <a:r>
              <a:rPr lang="uk-UA" sz="1200" i="1" dirty="0"/>
              <a:t> (</a:t>
            </a:r>
            <a:r>
              <a:rPr lang="uk-UA" sz="1200" i="1" dirty="0" err="1"/>
              <a:t>cardiale</a:t>
            </a:r>
            <a:r>
              <a:rPr lang="uk-UA" sz="1200" i="1" dirty="0"/>
              <a:t>)</a:t>
            </a:r>
            <a:r>
              <a:rPr lang="uk-UA" sz="1200" dirty="0"/>
              <a:t>, [S</a:t>
            </a:r>
            <a:r>
              <a:rPr lang="uk-UA" sz="1200" baseline="-25000" dirty="0"/>
              <a:t>VII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передній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anterius</a:t>
            </a:r>
            <a:r>
              <a:rPr lang="uk-UA" sz="1200" dirty="0"/>
              <a:t>, [S</a:t>
            </a:r>
            <a:r>
              <a:rPr lang="uk-UA" sz="1200" baseline="-25000" dirty="0"/>
              <a:t>VIII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бічний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laterale</a:t>
            </a:r>
            <a:r>
              <a:rPr lang="uk-UA" sz="1200" dirty="0"/>
              <a:t>, [S</a:t>
            </a:r>
            <a:r>
              <a:rPr lang="uk-UA" sz="1200" baseline="-25000" dirty="0"/>
              <a:t>IX</a:t>
            </a:r>
            <a:r>
              <a:rPr lang="uk-UA" sz="1200" dirty="0"/>
              <a:t>]);</a:t>
            </a:r>
            <a:endParaRPr lang="ru-RU" sz="1200" dirty="0"/>
          </a:p>
          <a:p>
            <a:pPr lvl="0"/>
            <a:r>
              <a:rPr lang="uk-UA" sz="1200" dirty="0"/>
              <a:t>задній основний сегмент, (</a:t>
            </a:r>
            <a:r>
              <a:rPr lang="uk-UA" sz="1200" i="1" dirty="0" err="1"/>
              <a:t>segmentum</a:t>
            </a:r>
            <a:r>
              <a:rPr lang="uk-UA" sz="1200" i="1" dirty="0"/>
              <a:t> </a:t>
            </a:r>
            <a:r>
              <a:rPr lang="uk-UA" sz="1200" i="1" dirty="0" err="1"/>
              <a:t>basale</a:t>
            </a:r>
            <a:r>
              <a:rPr lang="uk-UA" sz="1200" i="1" dirty="0"/>
              <a:t> </a:t>
            </a:r>
            <a:r>
              <a:rPr lang="uk-UA" sz="1200" i="1" dirty="0" err="1"/>
              <a:t>posterius</a:t>
            </a:r>
            <a:r>
              <a:rPr lang="uk-UA" sz="1200" dirty="0"/>
              <a:t>, [S</a:t>
            </a:r>
            <a:r>
              <a:rPr lang="uk-UA" sz="1200" baseline="-25000" dirty="0"/>
              <a:t>X</a:t>
            </a:r>
            <a:r>
              <a:rPr lang="uk-UA" sz="1200" dirty="0"/>
              <a:t>]).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65680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2114" r="6484" b="3763"/>
          <a:stretch/>
        </p:blipFill>
        <p:spPr bwMode="auto">
          <a:xfrm rot="10800000">
            <a:off x="467544" y="260648"/>
            <a:ext cx="8197053" cy="60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58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r="13358" b="6876"/>
          <a:stretch/>
        </p:blipFill>
        <p:spPr bwMode="auto">
          <a:xfrm>
            <a:off x="107504" y="332656"/>
            <a:ext cx="8973084" cy="63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995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Картинки по запросу бронхіальне дерево анатом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36870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92088"/>
          </a:xfrm>
        </p:spPr>
        <p:txBody>
          <a:bodyPr/>
          <a:lstStyle/>
          <a:p>
            <a:r>
              <a:rPr lang="uk-UA" b="1" dirty="0" smtClean="0"/>
              <a:t>Будова легеневого </a:t>
            </a:r>
            <a:r>
              <a:rPr lang="uk-UA" b="1" dirty="0" err="1" smtClean="0"/>
              <a:t>ацинуса</a:t>
            </a:r>
            <a:endParaRPr lang="ru-RU" b="1" dirty="0"/>
          </a:p>
        </p:txBody>
      </p:sp>
      <p:pic>
        <p:nvPicPr>
          <p:cNvPr id="11280" name="Picture 1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1125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65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508104" y="584974"/>
            <a:ext cx="3583892" cy="627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1 - передня серединна лінія,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2 - купол плеври,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3 - верхівка легені,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4 - грудино-ключичний суглоб,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5 - перше ребро,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6 - передня межа лівої плеври,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7 - передній край лівої легені,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8 - </a:t>
            </a:r>
            <a:r>
              <a:rPr lang="uk-UA" altLang="ru-RU" sz="1400" dirty="0" err="1" smtClean="0">
                <a:solidFill>
                  <a:srgbClr val="000000"/>
                </a:solidFill>
              </a:rPr>
              <a:t>реберно-медіастинальної</a:t>
            </a:r>
            <a:r>
              <a:rPr lang="uk-UA" altLang="ru-RU" sz="1400" dirty="0" smtClean="0">
                <a:solidFill>
                  <a:srgbClr val="000000"/>
                </a:solidFill>
              </a:rPr>
              <a:t> синус,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9 - серцева вирізка,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10 - мечоподібний відросток,</a:t>
            </a: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11 </a:t>
            </a:r>
            <a:r>
              <a:rPr lang="ru-RU" altLang="ru-RU" sz="1400" dirty="0">
                <a:solidFill>
                  <a:srgbClr val="000000"/>
                </a:solidFill>
              </a:rPr>
              <a:t>- коса </a:t>
            </a:r>
            <a:r>
              <a:rPr lang="ru-RU" altLang="ru-RU" sz="1400" dirty="0" err="1">
                <a:solidFill>
                  <a:srgbClr val="000000"/>
                </a:solidFill>
              </a:rPr>
              <a:t>щілина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лівої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легені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12 </a:t>
            </a:r>
            <a:r>
              <a:rPr lang="ru-RU" altLang="ru-RU" sz="1400" dirty="0">
                <a:solidFill>
                  <a:srgbClr val="000000"/>
                </a:solidFill>
              </a:rPr>
              <a:t>- </a:t>
            </a:r>
            <a:r>
              <a:rPr lang="ru-RU" altLang="ru-RU" sz="1400" dirty="0" err="1">
                <a:solidFill>
                  <a:srgbClr val="000000"/>
                </a:solidFill>
              </a:rPr>
              <a:t>нижній</a:t>
            </a:r>
            <a:r>
              <a:rPr lang="ru-RU" altLang="ru-RU" sz="1400" dirty="0">
                <a:solidFill>
                  <a:srgbClr val="000000"/>
                </a:solidFill>
              </a:rPr>
              <a:t> край </a:t>
            </a:r>
            <a:r>
              <a:rPr lang="ru-RU" altLang="ru-RU" sz="1400" dirty="0" err="1">
                <a:solidFill>
                  <a:srgbClr val="000000"/>
                </a:solidFill>
              </a:rPr>
              <a:t>лівої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легені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13 </a:t>
            </a:r>
            <a:r>
              <a:rPr lang="ru-RU" altLang="ru-RU" sz="1400" dirty="0">
                <a:solidFill>
                  <a:srgbClr val="000000"/>
                </a:solidFill>
              </a:rPr>
              <a:t>- </a:t>
            </a:r>
            <a:r>
              <a:rPr lang="ru-RU" altLang="ru-RU" sz="1400" dirty="0" err="1">
                <a:solidFill>
                  <a:srgbClr val="000000"/>
                </a:solidFill>
              </a:rPr>
              <a:t>нижня</a:t>
            </a:r>
            <a:r>
              <a:rPr lang="ru-RU" altLang="ru-RU" sz="1400" dirty="0">
                <a:solidFill>
                  <a:srgbClr val="000000"/>
                </a:solidFill>
              </a:rPr>
              <a:t> межа </a:t>
            </a:r>
            <a:r>
              <a:rPr lang="ru-RU" altLang="ru-RU" sz="1400" dirty="0" err="1">
                <a:solidFill>
                  <a:srgbClr val="000000"/>
                </a:solidFill>
              </a:rPr>
              <a:t>плеври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14 </a:t>
            </a:r>
            <a:r>
              <a:rPr lang="ru-RU" altLang="ru-RU" sz="1400" dirty="0">
                <a:solidFill>
                  <a:srgbClr val="000000"/>
                </a:solidFill>
              </a:rPr>
              <a:t>- </a:t>
            </a:r>
            <a:r>
              <a:rPr lang="ru-RU" altLang="ru-RU" sz="1400" dirty="0" err="1">
                <a:solidFill>
                  <a:srgbClr val="000000"/>
                </a:solidFill>
              </a:rPr>
              <a:t>діафрагмальна</a:t>
            </a:r>
            <a:r>
              <a:rPr lang="ru-RU" altLang="ru-RU" sz="1400" dirty="0">
                <a:solidFill>
                  <a:srgbClr val="000000"/>
                </a:solidFill>
              </a:rPr>
              <a:t> плевра</a:t>
            </a:r>
            <a:r>
              <a:rPr lang="ru-RU" altLang="ru-RU" sz="1400" dirty="0" smtClean="0">
                <a:solidFill>
                  <a:srgbClr val="000000"/>
                </a:solidFill>
              </a:rPr>
              <a:t>,</a:t>
            </a: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15 </a:t>
            </a:r>
            <a:r>
              <a:rPr lang="ru-RU" altLang="ru-RU" sz="1400" dirty="0">
                <a:solidFill>
                  <a:srgbClr val="000000"/>
                </a:solidFill>
              </a:rPr>
              <a:t>- </a:t>
            </a:r>
            <a:r>
              <a:rPr lang="ru-RU" altLang="ru-RU" sz="1400" dirty="0" err="1">
                <a:solidFill>
                  <a:srgbClr val="000000"/>
                </a:solidFill>
              </a:rPr>
              <a:t>задній</a:t>
            </a:r>
            <a:r>
              <a:rPr lang="ru-RU" altLang="ru-RU" sz="1400" dirty="0">
                <a:solidFill>
                  <a:srgbClr val="000000"/>
                </a:solidFill>
              </a:rPr>
              <a:t> край </a:t>
            </a:r>
            <a:r>
              <a:rPr lang="ru-RU" altLang="ru-RU" sz="1400" dirty="0" err="1">
                <a:solidFill>
                  <a:srgbClr val="000000"/>
                </a:solidFill>
              </a:rPr>
              <a:t>плеври</a:t>
            </a:r>
            <a:r>
              <a:rPr lang="ru-RU" altLang="ru-RU" sz="1400" dirty="0" smtClean="0">
                <a:solidFill>
                  <a:srgbClr val="000000"/>
                </a:solidFill>
              </a:rPr>
              <a:t>,</a:t>
            </a: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16 </a:t>
            </a:r>
            <a:r>
              <a:rPr lang="ru-RU" altLang="ru-RU" sz="1400" dirty="0">
                <a:solidFill>
                  <a:srgbClr val="000000"/>
                </a:solidFill>
              </a:rPr>
              <a:t>- </a:t>
            </a:r>
            <a:r>
              <a:rPr lang="ru-RU" altLang="ru-RU" sz="1400" dirty="0" err="1">
                <a:solidFill>
                  <a:srgbClr val="000000"/>
                </a:solidFill>
              </a:rPr>
              <a:t>тіло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en-US" altLang="ru-RU" sz="1400" dirty="0">
                <a:solidFill>
                  <a:srgbClr val="000000"/>
                </a:solidFill>
              </a:rPr>
              <a:t>XII </a:t>
            </a:r>
            <a:r>
              <a:rPr lang="ru-RU" altLang="ru-RU" sz="1400" dirty="0">
                <a:solidFill>
                  <a:srgbClr val="000000"/>
                </a:solidFill>
              </a:rPr>
              <a:t>грудного </a:t>
            </a:r>
            <a:r>
              <a:rPr lang="ru-RU" altLang="ru-RU" sz="1400" dirty="0" err="1">
                <a:solidFill>
                  <a:srgbClr val="000000"/>
                </a:solidFill>
              </a:rPr>
              <a:t>хребця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400" dirty="0" smtClean="0">
                <a:solidFill>
                  <a:srgbClr val="000000"/>
                </a:solidFill>
              </a:rPr>
              <a:t>17 </a:t>
            </a:r>
            <a:r>
              <a:rPr lang="ru-RU" altLang="ru-RU" sz="1400" dirty="0">
                <a:solidFill>
                  <a:srgbClr val="000000"/>
                </a:solidFill>
              </a:rPr>
              <a:t>- </a:t>
            </a:r>
            <a:r>
              <a:rPr lang="ru-RU" altLang="ru-RU" sz="1400" dirty="0" err="1">
                <a:solidFill>
                  <a:srgbClr val="000000"/>
                </a:solidFill>
              </a:rPr>
              <a:t>нижня</a:t>
            </a:r>
            <a:r>
              <a:rPr lang="ru-RU" altLang="ru-RU" sz="1400" dirty="0">
                <a:solidFill>
                  <a:srgbClr val="000000"/>
                </a:solidFill>
              </a:rPr>
              <a:t> межа </a:t>
            </a:r>
            <a:r>
              <a:rPr lang="ru-RU" altLang="ru-RU" sz="1400" dirty="0" err="1">
                <a:solidFill>
                  <a:srgbClr val="000000"/>
                </a:solidFill>
              </a:rPr>
              <a:t>правої</a:t>
            </a: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легені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  <a:endParaRPr lang="ru-RU" altLang="ru-RU" sz="1400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18 - реберно-діафрагмальний синус,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19 - нижня частка легкого,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20 - нижній край правої легені,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21 - коса щілина правої легені,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22 - середня частка правої легені,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23 - горизонтальна щілина правої легені,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24 - передній край правої легені,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25 - передній край правої плеври,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26 - верхня частка правої легені, </a:t>
            </a:r>
          </a:p>
          <a:p>
            <a:pPr lvl="0" eaLnBrk="0" hangingPunct="0"/>
            <a:r>
              <a:rPr lang="uk-UA" altLang="ru-RU" sz="1400" dirty="0" smtClean="0">
                <a:solidFill>
                  <a:srgbClr val="000000"/>
                </a:solidFill>
              </a:rPr>
              <a:t>27 - ключиця</a:t>
            </a:r>
            <a:r>
              <a:rPr lang="ru-RU" altLang="ru-RU" sz="1400" dirty="0" smtClean="0">
                <a:solidFill>
                  <a:srgbClr val="000000"/>
                </a:solidFill>
              </a:rPr>
              <a:t>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12290" name="Picture 2" descr="http://vmede.org/sait/content/Anatomija_stomat_sapin_2009/8_files/mb4_0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9531"/>
            <a:ext cx="54006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uk-UA" altLang="ru-RU" dirty="0" smtClean="0">
                <a:solidFill>
                  <a:srgbClr val="000000"/>
                </a:solidFill>
              </a:rPr>
              <a:t>Межі </a:t>
            </a:r>
            <a:r>
              <a:rPr lang="uk-UA" altLang="ru-RU" dirty="0" smtClean="0">
                <a:solidFill>
                  <a:srgbClr val="FF0000"/>
                </a:solidFill>
              </a:rPr>
              <a:t>легенів</a:t>
            </a:r>
            <a:r>
              <a:rPr lang="uk-UA" altLang="ru-RU" dirty="0" smtClean="0">
                <a:solidFill>
                  <a:srgbClr val="000000"/>
                </a:solidFill>
              </a:rPr>
              <a:t> і </a:t>
            </a:r>
            <a:r>
              <a:rPr lang="uk-UA" altLang="ru-RU" dirty="0" smtClean="0">
                <a:solidFill>
                  <a:srgbClr val="00B0F0"/>
                </a:solidFill>
              </a:rPr>
              <a:t>плеври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76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Топографія легень і плеври</a:t>
            </a:r>
            <a:endParaRPr lang="ru-RU" b="1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4" t="34827" r="11807" b="15204"/>
          <a:stretch/>
        </p:blipFill>
        <p:spPr bwMode="auto">
          <a:xfrm>
            <a:off x="0" y="1556793"/>
            <a:ext cx="9144000" cy="401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240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6" y="1772816"/>
            <a:ext cx="439248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04" y="1412776"/>
            <a:ext cx="4464496" cy="35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Плевра (</a:t>
            </a:r>
            <a:r>
              <a:rPr lang="uk-UA" b="1" dirty="0" err="1"/>
              <a:t>pleura</a:t>
            </a:r>
            <a:r>
              <a:rPr lang="uk-UA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512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0293"/>
            <a:ext cx="6162675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519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Середостіння (</a:t>
            </a:r>
            <a:r>
              <a:rPr lang="uk-UA" b="1" dirty="0" err="1"/>
              <a:t>mediastinum</a:t>
            </a:r>
            <a:r>
              <a:rPr lang="uk-UA" b="1" dirty="0"/>
              <a:t>)</a:t>
            </a:r>
            <a:endParaRPr lang="ru-RU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9" y="1556792"/>
            <a:ext cx="6552728" cy="435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6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869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b="1" i="1" dirty="0"/>
              <a:t>Порожнина носа (</a:t>
            </a:r>
            <a:r>
              <a:rPr lang="uk-UA" sz="4800" b="1" i="1" dirty="0" err="1"/>
              <a:t>cavum</a:t>
            </a:r>
            <a:r>
              <a:rPr lang="uk-UA" sz="4800" b="1" i="1" dirty="0"/>
              <a:t> </a:t>
            </a:r>
            <a:r>
              <a:rPr lang="uk-UA" sz="4800" b="1" i="1" dirty="0" err="1"/>
              <a:t>nasi</a:t>
            </a:r>
            <a:r>
              <a:rPr lang="uk-UA" sz="4800" b="1" i="1" dirty="0"/>
              <a:t>)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060848"/>
            <a:ext cx="15618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верхній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носовий хід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733256"/>
            <a:ext cx="2073709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глотковий отвір </a:t>
            </a:r>
          </a:p>
          <a:p>
            <a:r>
              <a:rPr lang="uk-UA" alt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слухової труби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068960"/>
            <a:ext cx="15618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середній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носовий хід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581128"/>
            <a:ext cx="156183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нижній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носовий хід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860848"/>
            <a:ext cx="19359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верхня носова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раковина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46522" y="2728110"/>
            <a:ext cx="2111860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середня носова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раковина</a:t>
            </a:r>
          </a:p>
          <a:p>
            <a:endParaRPr lang="uk-UA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64288" y="3738333"/>
            <a:ext cx="1847365" cy="92333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нижня носова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раковина</a:t>
            </a:r>
          </a:p>
          <a:p>
            <a:endParaRPr lang="uk-UA" altLang="ru-RU" b="1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27584" y="4051815"/>
            <a:ext cx="1944216" cy="24128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37584" y="1788049"/>
            <a:ext cx="0" cy="2072999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07504" y="3861048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Присінок </a:t>
            </a:r>
          </a:p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носа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27438" y="1395624"/>
            <a:ext cx="20858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altLang="ru-RU" b="1" dirty="0" smtClean="0">
                <a:latin typeface="Arial" pitchFamily="34" charset="0"/>
                <a:cs typeface="Arial" pitchFamily="34" charset="0"/>
              </a:rPr>
              <a:t>Порожнина носа</a:t>
            </a:r>
          </a:p>
        </p:txBody>
      </p:sp>
    </p:spTree>
    <p:extLst>
      <p:ext uri="{BB962C8B-B14F-4D97-AF65-F5344CB8AC3E}">
        <p14:creationId xmlns:p14="http://schemas.microsoft.com/office/powerpoint/2010/main" val="2901903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5992"/>
            <a:ext cx="54006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43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vmede.org/sait/content/Anatomija_bili4_t2/10_files/mb4_257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2"/>
          <a:stretch/>
        </p:blipFill>
        <p:spPr bwMode="auto">
          <a:xfrm>
            <a:off x="755576" y="548680"/>
            <a:ext cx="78488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7851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vmede.org/sait/content/Anatomija_stomat_sapin_2009/8_files/mb4_0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03" y="1059706"/>
            <a:ext cx="505777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27698" y="692696"/>
            <a:ext cx="349188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</a:t>
            </a:r>
            <a:endParaRPr kumimoji="0" lang="ru-RU" alt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hangingPunct="0"/>
            <a:r>
              <a:rPr lang="ru-RU" altLang="ru-RU" sz="2000" b="1" dirty="0" err="1">
                <a:solidFill>
                  <a:srgbClr val="000000"/>
                </a:solidFill>
              </a:rPr>
              <a:t>Органи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середостіння</a:t>
            </a:r>
            <a:r>
              <a:rPr lang="ru-RU" altLang="ru-RU" sz="2000" b="1" dirty="0">
                <a:solidFill>
                  <a:srgbClr val="000000"/>
                </a:solidFill>
              </a:rPr>
              <a:t> на поперечному </a:t>
            </a:r>
            <a:r>
              <a:rPr lang="ru-RU" altLang="ru-RU" sz="2000" b="1" dirty="0" err="1">
                <a:solidFill>
                  <a:srgbClr val="000000"/>
                </a:solidFill>
              </a:rPr>
              <a:t>розрізі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грудної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клітини</a:t>
            </a:r>
            <a:r>
              <a:rPr lang="ru-RU" altLang="ru-RU" sz="2000" b="1" dirty="0">
                <a:solidFill>
                  <a:srgbClr val="000000"/>
                </a:solidFill>
              </a:rPr>
              <a:t> на </a:t>
            </a:r>
            <a:r>
              <a:rPr lang="ru-RU" altLang="ru-RU" sz="2000" b="1" dirty="0" err="1">
                <a:solidFill>
                  <a:srgbClr val="000000"/>
                </a:solidFill>
              </a:rPr>
              <a:t>рівні</a:t>
            </a:r>
            <a:r>
              <a:rPr lang="ru-RU" altLang="ru-RU" sz="2000" b="1" dirty="0">
                <a:solidFill>
                  <a:srgbClr val="000000"/>
                </a:solidFill>
              </a:rPr>
              <a:t> </a:t>
            </a:r>
            <a:r>
              <a:rPr lang="ru-RU" altLang="ru-RU" sz="2000" b="1" dirty="0" err="1">
                <a:solidFill>
                  <a:srgbClr val="000000"/>
                </a:solidFill>
              </a:rPr>
              <a:t>дев'ятого</a:t>
            </a:r>
            <a:r>
              <a:rPr lang="ru-RU" altLang="ru-RU" sz="2000" b="1" dirty="0">
                <a:solidFill>
                  <a:srgbClr val="000000"/>
                </a:solidFill>
              </a:rPr>
              <a:t> грудного </a:t>
            </a:r>
            <a:r>
              <a:rPr lang="ru-RU" altLang="ru-RU" sz="2000" b="1" dirty="0" err="1" smtClean="0">
                <a:solidFill>
                  <a:srgbClr val="000000"/>
                </a:solidFill>
              </a:rPr>
              <a:t>хребця</a:t>
            </a:r>
            <a:r>
              <a:rPr lang="uk-UA" altLang="ru-RU" sz="2000" b="1" dirty="0">
                <a:solidFill>
                  <a:srgbClr val="000000"/>
                </a:solidFill>
              </a:rPr>
              <a:t>: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</a:t>
            </a:r>
            <a:endParaRPr lang="en-US" altLang="ru-RU" sz="2000" b="1" dirty="0" smtClean="0">
              <a:solidFill>
                <a:srgbClr val="000000"/>
              </a:solidFill>
            </a:endParaRPr>
          </a:p>
          <a:p>
            <a:pPr lvl="0" eaLnBrk="0" hangingPunct="0"/>
            <a:endParaRPr lang="en-US" altLang="ru-RU" sz="14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1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тіло</a:t>
            </a:r>
            <a:r>
              <a:rPr lang="ru-RU" altLang="ru-RU" sz="1600" b="1" dirty="0">
                <a:solidFill>
                  <a:srgbClr val="000000"/>
                </a:solidFill>
              </a:rPr>
              <a:t> IX грудного </a:t>
            </a:r>
            <a:r>
              <a:rPr lang="ru-RU" altLang="ru-RU" sz="1600" b="1" dirty="0" err="1">
                <a:solidFill>
                  <a:srgbClr val="000000"/>
                </a:solidFill>
              </a:rPr>
              <a:t>хребця</a:t>
            </a:r>
            <a:r>
              <a:rPr lang="ru-RU" altLang="ru-RU" sz="1600" b="1" dirty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2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грудна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частина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аорти</a:t>
            </a:r>
            <a:r>
              <a:rPr lang="ru-RU" altLang="ru-RU" sz="1600" b="1" dirty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3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лівий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шлуночок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серця</a:t>
            </a:r>
            <a:r>
              <a:rPr lang="ru-RU" altLang="ru-RU" sz="1600" b="1" dirty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4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ліва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легеня</a:t>
            </a:r>
            <a:r>
              <a:rPr lang="ru-RU" altLang="ru-RU" sz="1600" b="1" dirty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5 </a:t>
            </a:r>
            <a:r>
              <a:rPr lang="ru-RU" altLang="ru-RU" sz="1600" b="1" dirty="0">
                <a:solidFill>
                  <a:srgbClr val="000000"/>
                </a:solidFill>
              </a:rPr>
              <a:t>- грудина,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6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правий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шлуночок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серця</a:t>
            </a:r>
            <a:r>
              <a:rPr lang="ru-RU" altLang="ru-RU" sz="1600" b="1" dirty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7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права </a:t>
            </a:r>
            <a:r>
              <a:rPr lang="ru-RU" altLang="ru-RU" sz="1600" b="1" dirty="0" err="1" smtClean="0">
                <a:solidFill>
                  <a:srgbClr val="000000"/>
                </a:solidFill>
              </a:rPr>
              <a:t>легеня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8 </a:t>
            </a:r>
            <a:r>
              <a:rPr lang="ru-RU" altLang="ru-RU" sz="1600" b="1" dirty="0">
                <a:solidFill>
                  <a:srgbClr val="000000"/>
                </a:solidFill>
              </a:rPr>
              <a:t>- праве </a:t>
            </a:r>
            <a:r>
              <a:rPr lang="ru-RU" altLang="ru-RU" sz="1600" b="1" dirty="0" err="1">
                <a:solidFill>
                  <a:srgbClr val="000000"/>
                </a:solidFill>
              </a:rPr>
              <a:t>передсердя</a:t>
            </a:r>
            <a:r>
              <a:rPr lang="ru-RU" altLang="ru-RU" sz="1600" b="1" dirty="0">
                <a:solidFill>
                  <a:srgbClr val="000000"/>
                </a:solidFill>
              </a:rPr>
              <a:t>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9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нижня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порожниста</a:t>
            </a:r>
            <a:r>
              <a:rPr lang="ru-RU" altLang="ru-RU" sz="1600" b="1" dirty="0">
                <a:solidFill>
                  <a:srgbClr val="000000"/>
                </a:solidFill>
              </a:rPr>
              <a:t> вена, </a:t>
            </a:r>
            <a:endParaRPr lang="en-US" altLang="ru-RU" sz="1600" b="1" dirty="0" smtClean="0">
              <a:solidFill>
                <a:srgbClr val="000000"/>
              </a:solidFill>
            </a:endParaRPr>
          </a:p>
          <a:p>
            <a:pPr lvl="0" eaLnBrk="0" hangingPunct="0"/>
            <a:r>
              <a:rPr lang="ru-RU" altLang="ru-RU" sz="1600" b="1" dirty="0" smtClean="0">
                <a:solidFill>
                  <a:srgbClr val="000000"/>
                </a:solidFill>
              </a:rPr>
              <a:t>10 </a:t>
            </a:r>
            <a:r>
              <a:rPr lang="ru-RU" altLang="ru-RU" sz="1600" b="1" dirty="0">
                <a:solidFill>
                  <a:srgbClr val="000000"/>
                </a:solidFill>
              </a:rPr>
              <a:t>- </a:t>
            </a:r>
            <a:r>
              <a:rPr lang="ru-RU" altLang="ru-RU" sz="1600" b="1" dirty="0" err="1">
                <a:solidFill>
                  <a:srgbClr val="000000"/>
                </a:solidFill>
              </a:rPr>
              <a:t>плевральна</a:t>
            </a:r>
            <a:r>
              <a:rPr lang="ru-RU" altLang="ru-RU" sz="1600" b="1" dirty="0">
                <a:solidFill>
                  <a:srgbClr val="000000"/>
                </a:solidFill>
              </a:rPr>
              <a:t> </a:t>
            </a:r>
            <a:r>
              <a:rPr lang="ru-RU" altLang="ru-RU" sz="1600" b="1" dirty="0" err="1">
                <a:solidFill>
                  <a:srgbClr val="000000"/>
                </a:solidFill>
              </a:rPr>
              <a:t>порожнина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211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.ppt-online.org/files/slide/b/Bay6m0psiTqt9GRfVINArPzOkJuK4nvZd1MQ8X/slide-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12633" r="15139" b="6533"/>
          <a:stretch/>
        </p:blipFill>
        <p:spPr bwMode="auto">
          <a:xfrm>
            <a:off x="1187624" y="548680"/>
            <a:ext cx="6725540" cy="59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4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3625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1069" y="188640"/>
            <a:ext cx="720080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uk-UA" sz="8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56176" y="1700808"/>
            <a:ext cx="2301079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uk-UA" dirty="0"/>
              <a:t>клиноподібна пазуха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416" y="1124744"/>
            <a:ext cx="163743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лобова </a:t>
            </a:r>
            <a:r>
              <a:rPr lang="uk-UA" dirty="0"/>
              <a:t>пазуха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8487" y="3149084"/>
            <a:ext cx="198932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uk-UA" dirty="0" smtClean="0"/>
              <a:t>гайморова </a:t>
            </a:r>
            <a:r>
              <a:rPr lang="uk-UA" dirty="0"/>
              <a:t>пазуха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89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7535"/>
            <a:ext cx="4176464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844823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u="sng" dirty="0" smtClean="0"/>
              <a:t>Нюхова область порожнини носа:</a:t>
            </a:r>
          </a:p>
          <a:p>
            <a:r>
              <a:rPr lang="uk-UA" sz="2000" dirty="0" smtClean="0"/>
              <a:t> - верхні </a:t>
            </a:r>
            <a:r>
              <a:rPr lang="uk-UA" sz="2000" dirty="0"/>
              <a:t>носові </a:t>
            </a:r>
            <a:r>
              <a:rPr lang="uk-UA" sz="2000" dirty="0" smtClean="0"/>
              <a:t>раковини;</a:t>
            </a:r>
          </a:p>
          <a:p>
            <a:r>
              <a:rPr lang="uk-UA" sz="2000" dirty="0" smtClean="0"/>
              <a:t> - верхня частина </a:t>
            </a:r>
            <a:r>
              <a:rPr lang="uk-UA" sz="2000" dirty="0"/>
              <a:t>середніх носових </a:t>
            </a:r>
            <a:r>
              <a:rPr lang="uk-UA" sz="2000" dirty="0" smtClean="0"/>
              <a:t>раковин;</a:t>
            </a:r>
          </a:p>
          <a:p>
            <a:r>
              <a:rPr lang="uk-UA" sz="2000" dirty="0" smtClean="0"/>
              <a:t>- відповідний </a:t>
            </a:r>
            <a:r>
              <a:rPr lang="uk-UA" sz="2000" dirty="0"/>
              <a:t>їм верхній відділ перегородки </a:t>
            </a:r>
            <a:r>
              <a:rPr lang="uk-UA" sz="2000" dirty="0" smtClean="0"/>
              <a:t>носа.</a:t>
            </a:r>
            <a:endParaRPr lang="uk-UA" sz="2000" u="sng" dirty="0" smtClean="0"/>
          </a:p>
          <a:p>
            <a:r>
              <a:rPr lang="uk-UA" i="1" dirty="0" smtClean="0"/>
              <a:t>1 - нюхові нитки; </a:t>
            </a:r>
          </a:p>
          <a:p>
            <a:r>
              <a:rPr lang="uk-UA" i="1" dirty="0" smtClean="0"/>
              <a:t>2 – нюхова цибулина; </a:t>
            </a:r>
          </a:p>
          <a:p>
            <a:r>
              <a:rPr lang="uk-UA" i="1" dirty="0" smtClean="0"/>
              <a:t>3 - нюховий тракт</a:t>
            </a:r>
          </a:p>
          <a:p>
            <a:endParaRPr lang="uk-UA" sz="2000" dirty="0"/>
          </a:p>
          <a:p>
            <a:r>
              <a:rPr lang="uk-UA" sz="2000" b="1" u="sng" dirty="0" smtClean="0"/>
              <a:t>Дихальна </a:t>
            </a:r>
            <a:r>
              <a:rPr lang="uk-UA" sz="2000" b="1" u="sng" dirty="0"/>
              <a:t>область порожнини носа:</a:t>
            </a:r>
          </a:p>
          <a:p>
            <a:r>
              <a:rPr lang="uk-UA" sz="2000" dirty="0"/>
              <a:t> - </a:t>
            </a:r>
            <a:r>
              <a:rPr lang="uk-UA" sz="2000" dirty="0" smtClean="0"/>
              <a:t>нижні </a:t>
            </a:r>
            <a:r>
              <a:rPr lang="uk-UA" sz="2000" dirty="0"/>
              <a:t>носові раковини;</a:t>
            </a:r>
          </a:p>
          <a:p>
            <a:r>
              <a:rPr lang="uk-UA" sz="2000" dirty="0"/>
              <a:t> - </a:t>
            </a:r>
            <a:r>
              <a:rPr lang="uk-UA" sz="2000" dirty="0" smtClean="0"/>
              <a:t>нижня </a:t>
            </a:r>
            <a:r>
              <a:rPr lang="uk-UA" sz="2000" dirty="0"/>
              <a:t>частина середніх носових раковин;</a:t>
            </a:r>
          </a:p>
          <a:p>
            <a:endParaRPr lang="uk-UA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5883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Області слизової оболонки порожнини носа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34188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20891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52"/>
            <a:ext cx="8229600" cy="782960"/>
          </a:xfrm>
        </p:spPr>
        <p:txBody>
          <a:bodyPr/>
          <a:lstStyle/>
          <a:p>
            <a:r>
              <a:rPr lang="uk-UA" b="1" dirty="0"/>
              <a:t>Гортань (</a:t>
            </a:r>
            <a:r>
              <a:rPr lang="uk-UA" b="1" dirty="0" err="1"/>
              <a:t>larynx</a:t>
            </a:r>
            <a:r>
              <a:rPr lang="uk-UA" b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5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0" y="414536"/>
            <a:ext cx="4536504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/>
            <a:r>
              <a:rPr lang="uk-UA" altLang="ru-RU" sz="3200" b="1" dirty="0" smtClean="0">
                <a:solidFill>
                  <a:srgbClr val="000000"/>
                </a:solidFill>
              </a:rPr>
              <a:t>Хрящі та зв'язки гортані </a:t>
            </a:r>
            <a:r>
              <a:rPr lang="uk-UA" altLang="ru-RU" sz="2000" b="1" i="1" dirty="0" smtClean="0">
                <a:solidFill>
                  <a:srgbClr val="000000"/>
                </a:solidFill>
              </a:rPr>
              <a:t>(Вигляд</a:t>
            </a:r>
            <a:r>
              <a:rPr lang="uk-UA" altLang="ru-RU" sz="2000" b="1" i="1" dirty="0">
                <a:solidFill>
                  <a:srgbClr val="000000"/>
                </a:solidFill>
              </a:rPr>
              <a:t> </a:t>
            </a:r>
            <a:r>
              <a:rPr lang="uk-UA" altLang="ru-RU" sz="2000" b="1" i="1" dirty="0" smtClean="0">
                <a:solidFill>
                  <a:srgbClr val="000000"/>
                </a:solidFill>
              </a:rPr>
              <a:t>спереду)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 – </a:t>
            </a:r>
            <a:r>
              <a:rPr lang="uk-UA" altLang="ru-RU" dirty="0" err="1" smtClean="0">
                <a:solidFill>
                  <a:srgbClr val="000000"/>
                </a:solidFill>
              </a:rPr>
              <a:t>щито-під'язикова</a:t>
            </a:r>
            <a:r>
              <a:rPr lang="uk-UA" altLang="ru-RU" dirty="0" smtClean="0">
                <a:solidFill>
                  <a:srgbClr val="000000"/>
                </a:solidFill>
              </a:rPr>
              <a:t> мембрана,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2 - зерноподібний хрящ,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3 - верхній ріг щитоподібного хряща,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4 - ліва пластинка щитоподібного хряща, 5 - верхній щитоподібний горбок,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6 - нижній щитоподібний горбок,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7 - нижній ріг щитоподібного хряща,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8 - перснеподібний хрящ ( дуга),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9 - хрящі трахеї,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10 - кільцеві зв'язки (</a:t>
            </a:r>
            <a:r>
              <a:rPr lang="uk-UA" altLang="ru-RU" dirty="0" err="1" smtClean="0">
                <a:solidFill>
                  <a:srgbClr val="000000"/>
                </a:solidFill>
              </a:rPr>
              <a:t>трахеальні</a:t>
            </a:r>
            <a:r>
              <a:rPr lang="uk-UA" altLang="ru-RU" dirty="0" smtClean="0">
                <a:solidFill>
                  <a:srgbClr val="000000"/>
                </a:solidFill>
              </a:rPr>
              <a:t>),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11 - </a:t>
            </a:r>
            <a:r>
              <a:rPr lang="uk-UA" altLang="ru-RU" dirty="0" err="1" smtClean="0">
                <a:solidFill>
                  <a:srgbClr val="000000"/>
                </a:solidFill>
              </a:rPr>
              <a:t>персне-трахеальна</a:t>
            </a:r>
            <a:r>
              <a:rPr lang="uk-UA" altLang="ru-RU" dirty="0" smtClean="0">
                <a:solidFill>
                  <a:srgbClr val="000000"/>
                </a:solidFill>
              </a:rPr>
              <a:t> зв'язка,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12 - </a:t>
            </a:r>
            <a:r>
              <a:rPr lang="uk-UA" altLang="ru-RU" dirty="0" err="1" smtClean="0">
                <a:solidFill>
                  <a:srgbClr val="000000"/>
                </a:solidFill>
              </a:rPr>
              <a:t>персне-щитоподібний</a:t>
            </a:r>
            <a:r>
              <a:rPr lang="uk-UA" altLang="ru-RU" dirty="0" smtClean="0">
                <a:solidFill>
                  <a:srgbClr val="000000"/>
                </a:solidFill>
              </a:rPr>
              <a:t> суглоб,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13 – </a:t>
            </a:r>
            <a:r>
              <a:rPr lang="uk-UA" altLang="ru-RU" dirty="0" err="1" smtClean="0">
                <a:solidFill>
                  <a:srgbClr val="000000"/>
                </a:solidFill>
              </a:rPr>
              <a:t>персне-щитоподібна</a:t>
            </a:r>
            <a:r>
              <a:rPr lang="uk-UA" altLang="ru-RU" dirty="0" smtClean="0">
                <a:solidFill>
                  <a:srgbClr val="000000"/>
                </a:solidFill>
              </a:rPr>
              <a:t> зв'язка,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14 - верхня щитоподібна вирізка,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15 - серединна </a:t>
            </a:r>
            <a:r>
              <a:rPr lang="uk-UA" altLang="ru-RU" dirty="0" err="1" smtClean="0">
                <a:solidFill>
                  <a:srgbClr val="000000"/>
                </a:solidFill>
              </a:rPr>
              <a:t>щито-під'язична</a:t>
            </a:r>
            <a:r>
              <a:rPr lang="uk-UA" altLang="ru-RU" dirty="0" smtClean="0">
                <a:solidFill>
                  <a:srgbClr val="000000"/>
                </a:solidFill>
              </a:rPr>
              <a:t> зв'язка, 16 - латеральна </a:t>
            </a:r>
            <a:r>
              <a:rPr lang="uk-UA" altLang="ru-RU" dirty="0" err="1" smtClean="0">
                <a:solidFill>
                  <a:srgbClr val="000000"/>
                </a:solidFill>
              </a:rPr>
              <a:t>щито-під'язична</a:t>
            </a:r>
            <a:r>
              <a:rPr lang="uk-UA" altLang="ru-RU" dirty="0" smtClean="0">
                <a:solidFill>
                  <a:srgbClr val="000000"/>
                </a:solidFill>
              </a:rPr>
              <a:t> зв'язка, 17 - малий ріг під'язикової кістки, </a:t>
            </a:r>
          </a:p>
          <a:p>
            <a:pPr lvl="0" eaLnBrk="0" hangingPunct="0"/>
            <a:r>
              <a:rPr lang="uk-UA" altLang="ru-RU" dirty="0" smtClean="0">
                <a:solidFill>
                  <a:srgbClr val="000000"/>
                </a:solidFill>
              </a:rPr>
              <a:t>18 - тіло під'язикової кістки.</a:t>
            </a:r>
            <a:endParaRPr kumimoji="0" lang="uk-UA" alt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pic>
        <p:nvPicPr>
          <p:cNvPr id="5122" name="Picture 2" descr="http://vmede.org/sait/content/Anatomija_stomat_sapin_2009/8_files/mb4_01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3" y="0"/>
            <a:ext cx="4495545" cy="672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836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14053</TotalTime>
  <Words>1409</Words>
  <Application>Microsoft Office PowerPoint</Application>
  <PresentationFormat>Экран (4:3)</PresentationFormat>
  <Paragraphs>327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(systema respiratorium)</vt:lpstr>
      <vt:lpstr>Ніс (nasus) Зовнішній ніс  (nasus externus)</vt:lpstr>
      <vt:lpstr>Презентация PowerPoint</vt:lpstr>
      <vt:lpstr>Порожнина носа (cavum nasi)</vt:lpstr>
      <vt:lpstr>Презентация PowerPoint</vt:lpstr>
      <vt:lpstr>Презентация PowerPoint</vt:lpstr>
      <vt:lpstr>Області слизової оболонки порожнини носа</vt:lpstr>
      <vt:lpstr>Гортань (larynx)</vt:lpstr>
      <vt:lpstr>Презентация PowerPoint</vt:lpstr>
      <vt:lpstr>Презентация PowerPoint</vt:lpstr>
      <vt:lpstr>Презентация PowerPoint</vt:lpstr>
      <vt:lpstr>Еластичний конус гортані</vt:lpstr>
      <vt:lpstr>Презентация PowerPoint</vt:lpstr>
      <vt:lpstr>Презентация PowerPoint</vt:lpstr>
      <vt:lpstr>М'язи гортані</vt:lpstr>
      <vt:lpstr>Порожнина гортані </vt:lpstr>
      <vt:lpstr>Голосовий апарат людини</vt:lpstr>
      <vt:lpstr>Презентация PowerPoint</vt:lpstr>
      <vt:lpstr>Будова стінки трахеї </vt:lpstr>
      <vt:lpstr>Голотопія трахеї, головних та часткових бронхів</vt:lpstr>
      <vt:lpstr>Бронхіальне дерево</vt:lpstr>
      <vt:lpstr>Бронхіальне дерево</vt:lpstr>
      <vt:lpstr>Бронхіальне дерево</vt:lpstr>
      <vt:lpstr>Презентация PowerPoint</vt:lpstr>
      <vt:lpstr>Бронхіальне дерево</vt:lpstr>
      <vt:lpstr>Будова стінки бронхів</vt:lpstr>
      <vt:lpstr>Легені (pulmo)</vt:lpstr>
      <vt:lpstr>Зовнішня будова легень</vt:lpstr>
      <vt:lpstr>Презентация PowerPoint</vt:lpstr>
      <vt:lpstr>Бронхо-легеневі сегменти  (segmenta bronchopulmonalia)</vt:lpstr>
      <vt:lpstr>Бронхо-легеневі сегменти</vt:lpstr>
      <vt:lpstr>Презентация PowerPoint</vt:lpstr>
      <vt:lpstr>Презентация PowerPoint</vt:lpstr>
      <vt:lpstr>Будова легеневого ацинуса</vt:lpstr>
      <vt:lpstr>Межі легенів і плеври</vt:lpstr>
      <vt:lpstr>Топографія легень і плеври</vt:lpstr>
      <vt:lpstr>Плевра (pleura)</vt:lpstr>
      <vt:lpstr>Презентация PowerPoint</vt:lpstr>
      <vt:lpstr>Середостіння (mediastinum)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110</cp:revision>
  <dcterms:created xsi:type="dcterms:W3CDTF">2018-02-17T12:00:38Z</dcterms:created>
  <dcterms:modified xsi:type="dcterms:W3CDTF">2020-03-13T17:42:55Z</dcterms:modified>
</cp:coreProperties>
</file>